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eg" ContentType="image/jpeg"/>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jpeg" ContentType="image/jpeg"/>
  <Override PartName="/ppt/notesSlides/notesSlide13.xml" ContentType="application/vnd.openxmlformats-officedocument.presentationml.notesSlide+xml"/>
  <Override PartName="/ppt/media/image6.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jpeg" ContentType="image/jpeg"/>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Hello! I’m Demian Ginther. I’m a distributed Systems engineer at SuperOrbital. I’m going to talk today about some supply chain failures and practices in the non-software world that we can learn from and apply to our own work in software. A little bit about me…</a:t>
            </a:r>
          </a:p>
          <a:p>
            <a:pPr/>
            <a:r>
              <a:t>I’ve worked in Systems Administration for over 20 years, moving into what is now called Devops, before that word really existed. During that time, I have worn many hats, but security has always been at the core of what I do. I’ve put some of my employers up here, but I’ve done Network Administration, Incident Response, Penetration Testing, Systems Administration, Physical security for a data center, worked for governmental agencies. If anyone wants to hear more about me later, please feel free to say hello!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Between 2006 and 2009, the Peanut Corporation of America released peanuts contaminated with Salmonella into the food supply. There were over 700 infections, 9 people died, and there was an intentional coverup by the corporation’s high level executives. The eventual fallout of this was federal prosecution of PCA officials on a 76 count indictment, with successful convictions. During the process, some companies were notified that they had contaminated peanuts, but there was a lack of full visibility for the entire chain of supply, not only because of intentional tampering in the reporting of the contamination, but also because most companies rely on a “one-up-one-back” approach. Companies know only their direct supplier and their direct customer. So some companies purchased the contaminated peanuts from a third party, without knowing that the original source of the peanuts was the Peanut Corporation of America. This meant that they continued to sell the products even after the recall, because they didn’t have sufficient visibility into the entire supply chain. We, as software developers, have no such excuse. If we were selling peanuts, we have the technology enabling the ability to track those peanuts to the individual customers, and the peanut farmer can know the name of the person who purchased each batch of peanuts, the customer can know who farmed the peanuts, and each party can know the chain of supply in-between. </a:t>
            </a:r>
          </a:p>
          <a:p>
            <a:pPr/>
          </a:p>
          <a:p>
            <a:pPr marL="279400" indent="-279400">
              <a:buSzPct val="123000"/>
              <a:buChar char="-"/>
            </a:pPr>
            <a:r>
              <a:t>Lessons we can apply to Software:</a:t>
            </a:r>
          </a:p>
          <a:p>
            <a:pPr lvl="1" marL="889000" indent="-279400">
              <a:buSzPct val="123000"/>
              <a:buChar char="-"/>
            </a:pPr>
            <a:r>
              <a:t>It’s not enough to know what your dependencies are, you must also know what your dependencies’ dependencies are!</a:t>
            </a:r>
          </a:p>
          <a:p>
            <a:pPr lvl="1" marL="889000" indent="-279400">
              <a:buSzPct val="123000"/>
              <a:buChar char="-"/>
            </a:pPr>
            <a:r>
              <a:t>Humans can be pretty evil.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It’s turtles all the way down…</a:t>
            </a:r>
          </a:p>
          <a:p>
            <a:pPr/>
            <a:r>
              <a:t>SBOM: Software Bill of Materials. What does the software (or container, or helm chart, etc) contain? What pieces of software are used in the creation of </a:t>
            </a:r>
            <a:r>
              <a:rPr i="1"/>
              <a:t>your </a:t>
            </a:r>
            <a:r>
              <a:t>software?</a:t>
            </a:r>
          </a:p>
          <a:p>
            <a:pPr/>
            <a:r>
              <a:t>Ensure that your chosen tool creates a multi-level SBOM. It is not enough to know what your own software dependencies are, you must also know what the dependencies of your dependencies are.</a:t>
            </a:r>
          </a:p>
          <a:p>
            <a:pPr/>
            <a:r>
              <a:t>In order to lighten the burden of creating, storing and signing your SBOMs, you must use an automated process to create your SBOM, store it, and sign it.</a:t>
            </a:r>
          </a:p>
          <a:p>
            <a:pPr/>
            <a:r>
              <a:t>Why sign your SBOM? In order to ensure the integrity of your SBOM and to be sure it has not been modified since it was created.</a:t>
            </a:r>
          </a:p>
          <a:p>
            <a:pPr/>
            <a:r>
              <a:t>And finally, if you have an SBOM and a digital signature, use an admission controller or some other automated check to ensure that your system cannot run an unsigned or unchecked deliverable!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On March 23, 2021, a ship named the Ever Given got stuck in the Suez Canal. Plan B for ships that need to traverse the canal is to embark on a voyage around the Cape of Africa, which is a dangerous trip, and could add weeks to the transport time of any goods. This wasn’t the best plan B, but  Additionally, many of the products loaded onto the container ships could possibly have been shipped by plane, which, depending on the monetary value of the goods, could have mitigated the losses experienced. Poor inventory and tracking of goods on the ship meant that suppliers and customers were essentially in limbo regarding whether their goods were affected, and when the goods might arrive.</a:t>
            </a:r>
          </a:p>
          <a:p>
            <a:pPr/>
          </a:p>
          <a:p>
            <a:pPr marL="279400" indent="-279400">
              <a:buSzPct val="123000"/>
              <a:buChar char="-"/>
            </a:pPr>
            <a:r>
              <a:t>Lessons we can apply to Software:</a:t>
            </a:r>
          </a:p>
          <a:p>
            <a:pPr lvl="1" marL="889000" indent="-279400">
              <a:buSzPct val="123000"/>
              <a:buChar char="-"/>
            </a:pPr>
            <a:r>
              <a:t>Have infrastructure and resources available to support a Plan B, and possibly a Plan C, if your Plan B might not be tenable</a:t>
            </a:r>
          </a:p>
          <a:p>
            <a:pPr lvl="1" marL="889000" indent="-279400">
              <a:buSzPct val="123000"/>
              <a:buChar char="-"/>
            </a:pPr>
            <a:r>
              <a:t>Have a plan in place to mitigate the ‘ripple’ effects of an outage in your development pipelines</a:t>
            </a:r>
          </a:p>
          <a:p>
            <a:pPr lvl="1" marL="889000" indent="-279400">
              <a:buSzPct val="123000"/>
              <a:buChar char="-"/>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In order to ensure that your supply chain can be resilient to disruptions and unforeseen events, you should dedicate at least some thought to redundancy. If budget allows, you should definitely use multiple regions in your cloud provider (or if you are on-premise, multiple data centers, or lacking that, redundant power and cooling. If your supply chain pipeline breaks down, have a plan in place for how you will track and trace your software.</a:t>
            </a:r>
          </a:p>
          <a:p>
            <a:pPr/>
            <a:r>
              <a:t>Kubernetes can assist with redundancy and self-healing.</a:t>
            </a:r>
          </a:p>
          <a:p>
            <a:pPr/>
            <a:r>
              <a:t>Make sure you have monitoring and alerting in place for resource utilization, errors, etc.</a:t>
            </a:r>
          </a:p>
          <a:p>
            <a:pPr/>
            <a:r>
              <a:t>Logs will assist in troubleshooting and maintaining the integrity and traceability of your code pipeline.</a:t>
            </a:r>
          </a:p>
          <a:p>
            <a:pPr/>
            <a:r>
              <a:t>Logs and monitoring are not enough, however, since they are indicators of what _has_ already happened. In order to avoid problems before they happen, you will need to develop a system which _verifies_ everything.</a:t>
            </a:r>
          </a:p>
          <a:p>
            <a:pPr/>
            <a:r>
              <a:t>And if you take the time to develop a Plan B, you must practice that Plan B (or Plan C, D, etc.). If your human processes are too slow; maybe you cannot get around the Cape of Africa fast enough to prevent goods from spoiling… your plan may not be helpful in an emergency. </a:t>
            </a:r>
          </a:p>
          <a:p>
            <a:pPr/>
            <a:r>
              <a:t>And if you want to develop really resilient systems, look into using Chaos engineering to help you know what happens in each part of your supply chain when things fail.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In a retrospective study of a hospital’s blood transfusion system in Hospital de Navarra in Pamplona Spain, it was determined that previous to the implementation of an automated system for identification of patients and blood transfusion materials, there was an error rate of 48.0%. This was due to manual processes for identification being used.</a:t>
            </a:r>
          </a:p>
          <a:p>
            <a:pPr/>
            <a:r>
              <a:t>An electronic system  for identification of patients and blood transfusion materials was introduced, which led to a massive increase in traceability and a massive error reduction. This also led to better outcomes for end users (patients).</a:t>
            </a:r>
          </a:p>
          <a:p>
            <a:pPr/>
          </a:p>
          <a:p>
            <a:pPr/>
            <a:r>
              <a:t>Lessons -</a:t>
            </a:r>
          </a:p>
          <a:p>
            <a:pPr marL="279400" indent="-279400">
              <a:buSzPct val="123000"/>
              <a:buChar char="-"/>
            </a:pPr>
            <a:r>
              <a:t>always always automate your system. Manual systems are impossible to maintain, audit, or rely on</a:t>
            </a:r>
          </a:p>
          <a:p>
            <a:pPr marL="279400" indent="-279400">
              <a:buSzPct val="123000"/>
              <a:buChar char="-"/>
            </a:pPr>
            <a:r>
              <a:t>Add checks to ensure you’re using the right deliverables/products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I’m sure you’ve heard of the old proverb “Trust, but verify.” I’d much rather hear you say - Never trust, always verify.</a:t>
            </a:r>
          </a:p>
          <a:p>
            <a:pPr/>
          </a:p>
          <a:p>
            <a:pPr/>
            <a:r>
              <a:t>Verification is the cornerstone of a good security program and the basis for a ‘zero-trust’ architecture. I won’t get into the complete zero-trust architecture conversation here because we don’t have enough time, but some good points to include here are -</a:t>
            </a:r>
          </a:p>
          <a:p>
            <a:pPr/>
            <a:r>
              <a:t>  - Zero trust architecture is the strategy which eliminates implicit trust, and instead, validates and verifies at every step.</a:t>
            </a:r>
          </a:p>
          <a:p>
            <a:pPr/>
            <a:r>
              <a:t>  - use strong authentication</a:t>
            </a:r>
          </a:p>
          <a:p>
            <a:pPr/>
            <a:r>
              <a:t>  - least access policies</a:t>
            </a:r>
          </a:p>
          <a:p>
            <a:pPr/>
            <a:r>
              <a:t>  - validate your application behavior, don’t just assume it will behave the way it says on the tin</a:t>
            </a:r>
          </a:p>
          <a:p>
            <a:pPr/>
            <a:r>
              <a:t>  - use this same validation and verification for all components of your system, including your supply chain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You cannot have a security system which depends solely on human beings to manually review scan results or to detect vulnerabilities. You also cannot have a system which relies entirely on computer automation. (yet, anyway! Maybe ChatGPT can analyze and fix our vulnerabilities someday!) Someone has to look at the logs, vulnerability scan output, and your team must take action to remediate. Preferably, use separation of duties to have another team which verifies that remediation has occurred.</a:t>
            </a:r>
          </a:p>
          <a:p>
            <a:pPr/>
          </a:p>
          <a:p>
            <a:pPr/>
            <a:r>
              <a:t>Automate the easy stuff </a:t>
            </a:r>
          </a:p>
          <a:p>
            <a:pPr/>
            <a:r>
              <a:t>  - Version bumps in dependencies. Use one of the many tools out there to analyze your dependencies and alert you when there are updates. Have it make a PR if you can. Automate tests that will verify functionality of the software (TDD is excellent for this purpose!) to reduce the need for your team to manually test when versions change.</a:t>
            </a:r>
          </a:p>
          <a:p>
            <a:pPr/>
            <a:r>
              <a:t>  - Automated scans. Use a vulnerability scanner in your CI pipelines. Make sure that a vulnerability discovered in your dependencies will prevent a merge. This is difficult sometimes for developers. Cultivate an attitude of ‘security is everyone’s responsibility’. If you can surface problems early and often, your team will have an easier time, and your software will be more secure.</a:t>
            </a:r>
          </a:p>
          <a:p>
            <a:pPr/>
            <a:r>
              <a:t>  - SBOM creation. Create and store SBOMs with container images. Develop automation which will detect new vulnerabilities in those SBOMs. Make sure you can know exactly where you’re using a container and the version of that container, quickly and easily, in the event that a new vulnerability is detected in an older image</a:t>
            </a:r>
          </a:p>
          <a:p>
            <a:pPr/>
            <a:r>
              <a:t>  - Admission controllers - If you’re using containers/K8s it is easy to implement an admission controller which will ensure validation and verification of digital signatures, vulnerability scans, etc.</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What is a supply chain, who uses it, and why do we care about it?</a:t>
            </a:r>
          </a:p>
          <a:p>
            <a:pPr/>
            <a:r>
              <a:t>Other than a software supply chain, you probably have heard about supply chains in many other industries, such as food, goods and commerce, medical and chemical, entertainment, energy or utilities… They all share some common concepts, but the overall definition of a supply chain is here - &lt;CLICK 2X&gt; (read the definition)</a:t>
            </a:r>
          </a:p>
          <a:p>
            <a:pPr/>
          </a:p>
          <a:p>
            <a:pPr/>
            <a:r>
              <a:t>In the past few years, we have seen a staggering growth in the complexity of software, a huge growth in open source software, and threats have emerged in almost every stage of the system of developing and supplying software. Focus had been on endpoint protection, phishing and other email issues, and other things of that nature. In around 2020, it became painfully clear that the supply chain for the software that everyone was relying on was becoming one of the biggest threats. Of course there had been some supply chain issues before 2020, but the Solar Winds “Solar Burst” attack was one of the first to get this kind of attention.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&lt;CLICK&gt; Solar Winds - Infection of the system which built commercial software - Dec 2020 - Estimated 18k government entities and Fortune 500 companies, 9 federal agencies, more than 100 other companies. Estimated $90M in economic impact - incident response, forensics, cleanup, PR, fines, lost business (Bitsight/Kovrr estimate). </a:t>
            </a:r>
          </a:p>
          <a:p>
            <a:pPr/>
            <a:r>
              <a:t>&lt;CLICK&gt; PHP git repo - early 2021 - self hosted git server was compromised, malicious commits were inserted (forged developer signatures). RCE was added to code. Remediation included moving to 2FA, moving code to Github (maintaining your own infrastructure is hard!) Impacted the credibility and perception of PHP in a lasting way.</a:t>
            </a:r>
          </a:p>
          <a:p>
            <a:pPr/>
            <a:r>
              <a:t>&lt;CLICK&gt; Homebrew - mid 2021 - Build system for homebrew casks was discovered to have vulnerabilities which allowed untrusted actors to inject arbitrary code using a pull request to the repository. Highlights the need to have proper pipelines and secure configurations of those pipelines.</a:t>
            </a:r>
          </a:p>
          <a:p>
            <a:pPr/>
            <a:r>
              <a:t>&lt;CLICK&gt; Log4j - late 2021 - vulnerability discovered in released code which allowed unsophisticated attackers to fully control servers. Impacted a huge cross-section of software and devices. Showcases the need to know what exactly is in your software, as this was largely a dependency added by other software packages.</a:t>
            </a:r>
          </a:p>
          <a:p>
            <a:pPr/>
          </a:p>
          <a:p>
            <a:pPr/>
            <a:r>
              <a:t>The initial incidents that caused these failures were perhaps not preventable, a determined attacker can and will eventually find a hole. The follow-on impacts of these incidents; the overall exposure of information, and costs to remediate them could have been greatly reduced.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&lt;CLICK&gt;</a:t>
            </a:r>
          </a:p>
          <a:p>
            <a:pPr marL="279400" indent="-279400">
              <a:buSzPct val="123000"/>
              <a:buChar char="-"/>
            </a:pPr>
            <a:r>
              <a:t>Traceability - Where did the raw ingredients come from?</a:t>
            </a:r>
          </a:p>
          <a:p>
            <a:pPr marL="279400" indent="-279400">
              <a:buSzPct val="123000"/>
              <a:buChar char="-"/>
            </a:pPr>
            <a:r>
              <a:t>Transparency - Who made the product, what are their qualifications, what’s in the product</a:t>
            </a:r>
          </a:p>
          <a:p>
            <a:pPr/>
            <a:r>
              <a:t>&lt;CLICK&gt;</a:t>
            </a:r>
          </a:p>
          <a:p>
            <a:pPr marL="279400" indent="-279400">
              <a:buSzPct val="123000"/>
              <a:buChar char="-"/>
            </a:pPr>
            <a:r>
              <a:t>Safety and Quality - Storage of product, freshness and proper packaging doesn’t really apply (but safety and quality are relevant concepts to apply)</a:t>
            </a:r>
          </a:p>
          <a:p>
            <a:pPr/>
            <a:r>
              <a:t>&lt;CLICK&gt;</a:t>
            </a:r>
          </a:p>
          <a:p>
            <a:pPr marL="279400" indent="-279400">
              <a:buSzPct val="123000"/>
              <a:buChar char="-"/>
            </a:pPr>
            <a:r>
              <a:t>Logistics - Pipelines, Resource Utilization</a:t>
            </a:r>
          </a:p>
          <a:p>
            <a:pPr/>
            <a:r>
              <a:t>&lt;CLICK&gt;</a:t>
            </a:r>
          </a:p>
          <a:p>
            <a:pPr marL="279400" indent="-279400">
              <a:buSzPct val="123000"/>
              <a:buChar char="-"/>
            </a:pPr>
            <a:r>
              <a:t>Tracking Distribution - where is my software deployed? What version of it is deployed? Do I know what dependencies that version has and could I track down that piece of software quickly if I needed to?</a:t>
            </a:r>
          </a:p>
          <a:p>
            <a:pPr/>
            <a:r>
              <a:t>&lt;CLICK&gt;</a:t>
            </a:r>
          </a:p>
          <a:p>
            <a:pPr marL="279400" indent="-279400">
              <a:buSzPct val="123000"/>
              <a:buChar char="-"/>
            </a:pPr>
            <a:r>
              <a:t>After-sales tracking - Where is the product in use?</a:t>
            </a:r>
          </a:p>
          <a:p>
            <a:pPr/>
            <a:r>
              <a:t>&lt;CLICK&gt;</a:t>
            </a:r>
          </a:p>
          <a:p>
            <a:pPr/>
          </a:p>
          <a:p>
            <a:pPr/>
            <a:r>
              <a:t>Some that don’t apply as well…</a:t>
            </a:r>
          </a:p>
          <a:p>
            <a:pPr/>
            <a:r>
              <a:t>Production, Processing/Packaging, Storage, Physical Distribution, Inventory control, Disposal/Cleanup</a:t>
            </a:r>
          </a:p>
          <a:p>
            <a:pPr/>
            <a:r>
              <a:t>Most of these are for wholesale and retail sale of physical goods, and some have parallels you could draw but are mostly not applicable to what I want to discuss.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Think about the last time you ate Romaine Lettuce. Do you know where that lettuce was grown, and what farm produced it? Where did the honey you ate yesterday originate, and why might that be important for allergies, taste, etc? As Scott Gottleib points out in this quote, the public and economic costs of non-transparent supply chains are considerable. If we apply this concept of transparency to the software supply chain… Think about the last time you included a Node or Python package in your project. Do you always go check out their code, and then follow the rabbit hole to look at all the code that they also included in their package? We all know the joke up here about node_modules being heavier than an actual black hole. How long did your last `npm install` take and did you recognize all the packages? How do you determine where you have the products installed, and how do you detect if there is a new vulnerability? How do we make sure we aren’t this xkcd cartoon, where we build this fantastic new product, but somewhere in the dependency chain, there is a project that is under-supported, or possibly vulnerable?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In many other industries, safety and quality is about the freshness of the product, whether it was stored correctly, and how outside factors have affected the product; i.e.: rotten food, stale food (infiltration of moisture or other environmental issues), degradation from exposure to light or moisture (particularly with chemicals/medical, but also applicable to others), or in the case of entertainment, transportation/logistics, the safety of the workers or truck drivers, etc. Much of that does not apply to software, luckily. Software doesn’t go bad or have an expiration date. These concepts DO apply to software, &lt;CLICK&gt; however, much of the safety and quality of software comes down to the previously covered traceability, and the ability of YOU, the developer, to make sure that you are auditing and reviewing what you put in your code, &lt;CLICK 2X&gt; and that you are not including `toxic ingredients` in your code. Who here remembers Mr. Yuk? Maybe I’m showing my age here… We’ll talk later about the supply chain concepts that can help you make sure you’re on top of this.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In other industries, we have to worry about many more physical concerns than in the software supply chain, but we have many corresponding concerns. You can think of software supply chain logistics as “How does my software get from the developer’s keyboard, into the code repository (you ARE using one of those, right?), &lt;CLICK 3X&gt; through a series of tests, &lt;CLICK 5X&gt; to an eventual code merge, and then, how does my software get distributed to the end user, &lt;CLICK 2X&gt; how does the end user know it is safe and secure, &lt;CLICK 2X&gt; how does it get deployed, and how do I know where it is deployed and how it is performing?” We aren’t driving any trucks or ships here, but there is a ‘pipeline’ that is analogous to the physical world.</a:t>
            </a:r>
          </a:p>
          <a:p>
            <a:pPr/>
            <a:r>
              <a:t>Here are come common tools, both Open Source and paid, used for these analogous processes, it’s not a full list, but these are tools I’ve used and thought were good quality. Whatever tools you choose, you must make sure to incorporate some best practices…</a:t>
            </a:r>
          </a:p>
          <a:p>
            <a:pPr/>
            <a:r>
              <a:t>Security at every step</a:t>
            </a:r>
          </a:p>
          <a:p>
            <a:pPr/>
            <a:r>
              <a:t> - Scan during builds</a:t>
            </a:r>
          </a:p>
          <a:p>
            <a:pPr/>
            <a:r>
              <a:t> - Store code securely - Ensure repositories are secure and contributors are vetted and security aware</a:t>
            </a:r>
          </a:p>
          <a:p>
            <a:pPr/>
            <a:r>
              <a:t> - Regularly scan old builds/SBOMs for new vulnerabilities - new vulns are discovered all the time, and that’s just the ones that we know about</a:t>
            </a:r>
          </a:p>
          <a:p>
            <a:pPr/>
            <a:r>
              <a:t> - Scan software before deployment. Use an admission controller in K8s to deny untrusted containers. Ensure that you know what is running and where</a:t>
            </a:r>
          </a:p>
          <a:p>
            <a:pPr/>
            <a:r>
              <a:t> - Keep a record of what you’ve deployed, and what version, so that you can find it in a hurry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Alright, let’s talk about failure. I love failure. In the moment, it’s not so great, and obviously it can have dire consequences in some cases, but even so, I think it is the absolute best way to learn.  Toyota uses the concept of Kaizen, or ‘continuous improvement’ to drive their business. In order to have continuous improvement, you must be open to failure, and then identify mistakes and work toward developing solutions. In many ways, this is what drives Agile software development. Iterate, determine what didn’t work, plan your next moves, and move to your next iteration. Failure drives creativity in problem solving, gives incentive, the eventual solution when all the pieces finally fit together, that ‘Eureka moment’, is gratifying. So let’s look at some failures…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Now let’s talk about why blockchain is going to save the world… In November of 2018, there was an outbreak of E. coli in the U.S. and Canada which was linked to romaine lettuce. 62 people in 16 states were infected over roughly two months. The source of the outbreak was identified, and the produce was recalled. On the surface, this looks like a success. Economic analysis shows, however, that the impact of this outbreak could have been lessened, had there been more transparency and traceability for the affected produce. Had there been a system in place that allowed consumers to know where their food was grown, it could have potentially reduced the time to determine the source of the lettuce, the scope of the recall, and the subsequent drop in overall romaine lettuce sales. For example, Walmart Food Safety teams can take as much as 7 days to trace where food sold in their store has originated, because it is all tracked on paper, and has to be tracked through farm, processing, packaging, distribution, and sales. Walmart has since implemented a blockchain based tracking system which has reduced the time to mere seconds in many cases.</a:t>
            </a:r>
          </a:p>
          <a:p>
            <a:pPr/>
          </a:p>
          <a:p>
            <a:pPr marL="279400" indent="-279400">
              <a:buSzPct val="123000"/>
              <a:buChar char="-"/>
            </a:pPr>
            <a:r>
              <a:t>Lessons we can apply to software:</a:t>
            </a:r>
          </a:p>
          <a:p>
            <a:pPr lvl="1" marL="889000" indent="-279400">
              <a:buSzPct val="123000"/>
              <a:buChar char="-"/>
            </a:pPr>
            <a:r>
              <a:t>The ability to determine where your dependencies came from is vital in detecting and reacting to potential problems</a:t>
            </a:r>
          </a:p>
          <a:p>
            <a:pPr lvl="1" marL="889000" indent="-279400">
              <a:buSzPct val="123000"/>
              <a:buChar char="-"/>
            </a:pPr>
            <a:r>
              <a:t>Blockchain has it’s uses, but let’s not be too optimistic about it.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kiesel.ucdavis.edu/Full%20Report.pdf" TargetMode="External"/><Relationship Id="rId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github.com/awesomeSBOM/awesome-sbom" TargetMode="External"/><Relationship Id="rId4"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jpeg"/><Relationship Id="rId4"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xkcd.com" TargetMode="External"/><Relationship Id="rId3" Type="http://schemas.openxmlformats.org/officeDocument/2006/relationships/hyperlink" Target="https://en.wikipedia.org/wiki/UPMC_Children%27s_Hospital_of_Pittsburgh" TargetMode="External"/><Relationship Id="rId4"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fda.gov/news-events/press-announcements/statement-fda-commissioner-scott-gottlieb-md-and-deputy-commissioner-frank-yiannas-new-steps" TargetMode="External"/><Relationship Id="rId4" Type="http://schemas.openxmlformats.org/officeDocument/2006/relationships/image" Target="../media/image1.tif"/><Relationship Id="rId5"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jpeg"/><Relationship Id="rId5" Type="http://schemas.openxmlformats.org/officeDocument/2006/relationships/image" Target="../media/image16.png"/><Relationship Id="rId6"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emian Ginther, SuperOrbital LLC   20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457200" defTabSz="825500">
              <a:lnSpc>
                <a:spcPct val="100000"/>
              </a:lnSpc>
              <a:spcBef>
                <a:spcPts val="0"/>
              </a:spcBef>
              <a:buSzTx/>
              <a:buNone/>
              <a:defRPr b="1" sz="3600"/>
            </a:pPr>
            <a:r>
              <a:t>Demian Ginther, SuperOrbital LLC   2022</a:t>
            </a:r>
          </a:p>
        </p:txBody>
      </p:sp>
      <p:sp>
        <p:nvSpPr>
          <p:cNvPr id="152" name="Learning from Supply Chain Failures and Best Practices in Other Industries"/>
          <p:cNvSpPr txBox="1"/>
          <p:nvPr>
            <p:ph type="ctrTitle"/>
          </p:nvPr>
        </p:nvSpPr>
        <p:spPr>
          <a:prstGeom prst="rect">
            <a:avLst/>
          </a:prstGeom>
        </p:spPr>
        <p:txBody>
          <a:bodyPr/>
          <a:lstStyle>
            <a:lvl1pPr defTabSz="2365188">
              <a:defRPr spc="-225" sz="11252"/>
            </a:lvl1pPr>
          </a:lstStyle>
          <a:p>
            <a:pPr/>
            <a:r>
              <a:t>Learning from Supply Chain Failures and Best Practices in Other Industries</a:t>
            </a:r>
          </a:p>
        </p:txBody>
      </p:sp>
      <p:pic>
        <p:nvPicPr>
          <p:cNvPr id="153" name="logo-white.png" descr="logo-white.png"/>
          <p:cNvPicPr>
            <a:picLocks noChangeAspect="1"/>
          </p:cNvPicPr>
          <p:nvPr/>
        </p:nvPicPr>
        <p:blipFill>
          <a:blip r:embed="rId2">
            <a:extLst/>
          </a:blip>
          <a:stretch>
            <a:fillRect/>
          </a:stretch>
        </p:blipFill>
        <p:spPr>
          <a:xfrm>
            <a:off x="14030977" y="11433637"/>
            <a:ext cx="9144001" cy="14478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omaine Lettuce"/>
          <p:cNvSpPr txBox="1"/>
          <p:nvPr>
            <p:ph type="title"/>
          </p:nvPr>
        </p:nvSpPr>
        <p:spPr>
          <a:prstGeom prst="rect">
            <a:avLst/>
          </a:prstGeom>
        </p:spPr>
        <p:txBody>
          <a:bodyPr/>
          <a:lstStyle/>
          <a:p>
            <a:pPr/>
            <a:r>
              <a:t>Romaine Lettuce</a:t>
            </a:r>
          </a:p>
        </p:txBody>
      </p:sp>
      <p:sp>
        <p:nvSpPr>
          <p:cNvPr id="248" name="E. coli outbreak, November 201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34694">
              <a:defRPr sz="4895"/>
            </a:lvl1pPr>
          </a:lstStyle>
          <a:p>
            <a:pPr/>
            <a:r>
              <a:t>E. coli outbreak, November 2018</a:t>
            </a:r>
          </a:p>
        </p:txBody>
      </p:sp>
      <p:sp>
        <p:nvSpPr>
          <p:cNvPr id="249" name="Multi-state outbreak of E. Coli…"/>
          <p:cNvSpPr txBox="1"/>
          <p:nvPr>
            <p:ph type="body" sz="half" idx="1"/>
          </p:nvPr>
        </p:nvSpPr>
        <p:spPr>
          <a:xfrm>
            <a:off x="904385" y="4248504"/>
            <a:ext cx="9779001" cy="8256012"/>
          </a:xfrm>
          <a:prstGeom prst="rect">
            <a:avLst/>
          </a:prstGeom>
        </p:spPr>
        <p:txBody>
          <a:bodyPr/>
          <a:lstStyle/>
          <a:p>
            <a:pPr marL="0" indent="0">
              <a:buSzTx/>
              <a:buNone/>
            </a:pPr>
            <a:r>
              <a:t>Multi-state outbreak of E. Coli</a:t>
            </a:r>
          </a:p>
          <a:p>
            <a:pPr marL="0" indent="0">
              <a:buSzTx/>
              <a:buNone/>
            </a:pPr>
            <a:r>
              <a:t>Total loss $280-350M</a:t>
            </a:r>
          </a:p>
          <a:p>
            <a:pPr marL="0" indent="0">
              <a:buSzTx/>
              <a:buNone/>
              <a:defRPr sz="1700"/>
            </a:pPr>
            <a:r>
              <a:t>Source: E. Coli in the Romaine Lettuce Industry: Economic Impacts From the November 2018 Outbreak. July, 2021. Kristin Diesel, Rachael E. Goodhue, Richard J. Sexton, and Ashley Spalding. </a:t>
            </a:r>
            <a:r>
              <a:rPr u="sng">
                <a:hlinkClick r:id="rId3" invalidUrl="" action="" tgtFrame="" tooltip="" history="1" highlightClick="0" endSnd="0"/>
              </a:rPr>
              <a:t>https://kiesel.ucdavis.edu/Full%20Report.pdf</a:t>
            </a:r>
          </a:p>
          <a:p>
            <a:pPr marL="0" indent="0">
              <a:buSzTx/>
              <a:buNone/>
            </a:pPr>
            <a:r>
              <a:t>Improvements?</a:t>
            </a:r>
          </a:p>
          <a:p>
            <a:pPr lvl="1" marL="0" indent="457200">
              <a:buSzTx/>
              <a:buNone/>
            </a:pPr>
            <a:r>
              <a:t>Traceability</a:t>
            </a:r>
          </a:p>
          <a:p>
            <a:pPr lvl="1" marL="0" indent="457200">
              <a:buSzTx/>
              <a:buNone/>
            </a:pPr>
            <a:r>
              <a:t>Transparency</a:t>
            </a:r>
          </a:p>
          <a:p>
            <a:pPr lvl="1" marL="0" indent="457200">
              <a:buSzTx/>
              <a:buNone/>
            </a:pPr>
            <a:r>
              <a:t>Blockchain?</a:t>
            </a:r>
          </a:p>
        </p:txBody>
      </p:sp>
      <p:pic>
        <p:nvPicPr>
          <p:cNvPr id="250" name="Large rock formation under dark clouds with a dirt road in the foreground" descr="Large rock formation under dark clouds with a dirt road in the foreground"/>
          <p:cNvPicPr>
            <a:picLocks noChangeAspect="1"/>
          </p:cNvPicPr>
          <p:nvPr>
            <p:ph type="pic" idx="22"/>
          </p:nvPr>
        </p:nvPicPr>
        <p:blipFill>
          <a:blip r:embed="rId4">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eanut Corporation of America"/>
          <p:cNvSpPr txBox="1"/>
          <p:nvPr>
            <p:ph type="title"/>
          </p:nvPr>
        </p:nvSpPr>
        <p:spPr>
          <a:xfrm>
            <a:off x="12735917" y="1081992"/>
            <a:ext cx="9779001" cy="1435101"/>
          </a:xfrm>
          <a:prstGeom prst="rect">
            <a:avLst/>
          </a:prstGeom>
        </p:spPr>
        <p:txBody>
          <a:bodyPr/>
          <a:lstStyle>
            <a:lvl1pPr defTabSz="1511770">
              <a:defRPr spc="-105" sz="5270"/>
            </a:lvl1pPr>
          </a:lstStyle>
          <a:p>
            <a:pPr/>
            <a:r>
              <a:t>Peanut Corporation of America</a:t>
            </a:r>
          </a:p>
        </p:txBody>
      </p:sp>
      <p:sp>
        <p:nvSpPr>
          <p:cNvPr id="255" name="Salmonella, 2006-2009"/>
          <p:cNvSpPr txBox="1"/>
          <p:nvPr>
            <p:ph type="body" idx="21"/>
          </p:nvPr>
        </p:nvSpPr>
        <p:spPr>
          <a:xfrm>
            <a:off x="12735917" y="2375455"/>
            <a:ext cx="9779001" cy="934779"/>
          </a:xfrm>
          <a:prstGeom prst="rect">
            <a:avLst/>
          </a:prstGeom>
          <a:extLst>
            <a:ext uri="{C572A759-6A51-4108-AA02-DFA0A04FC94B}">
              <ma14:wrappingTextBoxFlag xmlns:ma14="http://schemas.microsoft.com/office/mac/drawingml/2011/main" val="1"/>
            </a:ext>
          </a:extLst>
        </p:spPr>
        <p:txBody>
          <a:bodyPr/>
          <a:lstStyle/>
          <a:p>
            <a:pPr/>
            <a:r>
              <a:t>Salmonella, 2006-2009</a:t>
            </a:r>
          </a:p>
        </p:txBody>
      </p:sp>
      <p:sp>
        <p:nvSpPr>
          <p:cNvPr id="256" name="At least 714 infections, 9 dead…"/>
          <p:cNvSpPr txBox="1"/>
          <p:nvPr>
            <p:ph type="body" sz="half" idx="1"/>
          </p:nvPr>
        </p:nvSpPr>
        <p:spPr>
          <a:xfrm>
            <a:off x="12735917" y="4377996"/>
            <a:ext cx="9779001" cy="8256012"/>
          </a:xfrm>
          <a:prstGeom prst="rect">
            <a:avLst/>
          </a:prstGeom>
        </p:spPr>
        <p:txBody>
          <a:bodyPr/>
          <a:lstStyle/>
          <a:p>
            <a:pPr marL="0" indent="0">
              <a:buSzTx/>
              <a:buNone/>
            </a:pPr>
            <a:r>
              <a:t>At least 714 infections, 9 dead</a:t>
            </a:r>
          </a:p>
          <a:p>
            <a:pPr marL="0" indent="0">
              <a:buSzTx/>
              <a:buNone/>
            </a:pPr>
            <a:r>
              <a:t>Intentional coverup</a:t>
            </a:r>
          </a:p>
          <a:p>
            <a:pPr marL="0" indent="0">
              <a:buSzTx/>
              <a:buNone/>
            </a:pPr>
          </a:p>
          <a:p>
            <a:pPr marL="0" indent="0">
              <a:buSzTx/>
              <a:buNone/>
            </a:pPr>
            <a:r>
              <a:t>Most companies rely on the ‘One-up-One-back’ approach</a:t>
            </a:r>
          </a:p>
          <a:p>
            <a:pPr marL="0" indent="0">
              <a:buSzTx/>
              <a:buNone/>
            </a:pPr>
            <a:r>
              <a:t>Insufficient!</a:t>
            </a:r>
          </a:p>
          <a:p>
            <a:pPr marL="0" indent="0">
              <a:buSzTx/>
              <a:buNone/>
            </a:pPr>
            <a:r>
              <a:t>Whole chain visibility is necessary</a:t>
            </a:r>
          </a:p>
        </p:txBody>
      </p:sp>
      <p:pic>
        <p:nvPicPr>
          <p:cNvPr id="257" name="Large rock formation under dark clouds with a dirt road in the foreground" descr="Large rock formation under dark clouds with a dirt road in the foreground"/>
          <p:cNvPicPr>
            <a:picLocks noChangeAspect="1"/>
          </p:cNvPicPr>
          <p:nvPr>
            <p:ph type="pic" idx="22"/>
          </p:nvPr>
        </p:nvPicPr>
        <p:blipFill>
          <a:blip r:embed="rId3">
            <a:extLst/>
          </a:blip>
          <a:srcRect l="1191" t="0" r="1191" b="0"/>
          <a:stretch>
            <a:fillRect/>
          </a:stretch>
        </p:blipFill>
        <p:spPr>
          <a:xfrm>
            <a:off x="1022389" y="1263650"/>
            <a:ext cx="10922001" cy="1118870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Knowing where your dependencies are from"/>
          <p:cNvSpPr txBox="1"/>
          <p:nvPr>
            <p:ph type="title"/>
          </p:nvPr>
        </p:nvSpPr>
        <p:spPr>
          <a:prstGeom prst="rect">
            <a:avLst/>
          </a:prstGeom>
        </p:spPr>
        <p:txBody>
          <a:bodyPr/>
          <a:lstStyle/>
          <a:p>
            <a:pPr lvl="1" indent="324611" defTabSz="1731220">
              <a:defRPr spc="-164" sz="8236"/>
            </a:pPr>
            <a:r>
              <a:t>Knowing where your dependencies are from</a:t>
            </a:r>
          </a:p>
        </p:txBody>
      </p:sp>
      <p:sp>
        <p:nvSpPr>
          <p:cNvPr id="262" name="Automate the creation of an SBOM for each deliverable…"/>
          <p:cNvSpPr txBox="1"/>
          <p:nvPr>
            <p:ph type="body" idx="1"/>
          </p:nvPr>
        </p:nvSpPr>
        <p:spPr>
          <a:xfrm>
            <a:off x="1206500" y="4248503"/>
            <a:ext cx="21971000" cy="8256013"/>
          </a:xfrm>
          <a:prstGeom prst="rect">
            <a:avLst/>
          </a:prstGeom>
        </p:spPr>
        <p:txBody>
          <a:bodyPr/>
          <a:lstStyle/>
          <a:p>
            <a:pPr marL="0" indent="0" defTabSz="2145738">
              <a:spcBef>
                <a:spcPts val="3900"/>
              </a:spcBef>
              <a:buSzTx/>
              <a:buNone/>
              <a:defRPr sz="4224"/>
            </a:pPr>
            <a:r>
              <a:t>Automate the creation of an SBOM for each deliverable</a:t>
            </a:r>
          </a:p>
          <a:p>
            <a:pPr lvl="1" marL="0" indent="402336" defTabSz="2145738">
              <a:spcBef>
                <a:spcPts val="3900"/>
              </a:spcBef>
              <a:buSzTx/>
              <a:buNone/>
              <a:defRPr sz="4224"/>
            </a:pPr>
            <a:r>
              <a:t>Anchore Syft (multi-language)</a:t>
            </a:r>
          </a:p>
          <a:p>
            <a:pPr lvl="1" marL="0" indent="402336" defTabSz="2145738">
              <a:spcBef>
                <a:spcPts val="3900"/>
              </a:spcBef>
              <a:buSzTx/>
              <a:buNone/>
              <a:defRPr sz="4224"/>
            </a:pPr>
            <a:r>
              <a:t>kubernetes-sigs/bom (Kubernetes)</a:t>
            </a:r>
          </a:p>
          <a:p>
            <a:pPr lvl="1" marL="0" indent="402336" defTabSz="2145738">
              <a:spcBef>
                <a:spcPts val="3900"/>
              </a:spcBef>
              <a:buSzTx/>
              <a:buNone/>
              <a:defRPr sz="4224"/>
            </a:pPr>
            <a:r>
              <a:t>cyclonedx/bom (NodeJS)</a:t>
            </a:r>
          </a:p>
          <a:p>
            <a:pPr lvl="1" marL="0" indent="402336" defTabSz="2145738">
              <a:spcBef>
                <a:spcPts val="3900"/>
              </a:spcBef>
              <a:buSzTx/>
              <a:buNone/>
              <a:defRPr sz="4224"/>
            </a:pPr>
            <a:r>
              <a:t>Others: </a:t>
            </a:r>
            <a:r>
              <a:rPr u="sng">
                <a:hlinkClick r:id="rId3" invalidUrl="" action="" tgtFrame="" tooltip="" history="1" highlightClick="0" endSnd="0"/>
              </a:rPr>
              <a:t>https://github.com/awesomeSBOM/awesome-sbom</a:t>
            </a:r>
          </a:p>
          <a:p>
            <a:pPr marL="0" indent="0" defTabSz="2145738">
              <a:spcBef>
                <a:spcPts val="3900"/>
              </a:spcBef>
              <a:buSzTx/>
              <a:buNone/>
              <a:defRPr sz="4224"/>
            </a:pPr>
            <a:r>
              <a:t>Sign your SBOMs</a:t>
            </a:r>
          </a:p>
          <a:p>
            <a:pPr lvl="1" marL="0" indent="402336" defTabSz="2145738">
              <a:spcBef>
                <a:spcPts val="3900"/>
              </a:spcBef>
              <a:buSzTx/>
              <a:buNone/>
              <a:defRPr sz="4224"/>
            </a:pPr>
            <a:r>
              <a:t>Sigstore Cosign</a:t>
            </a:r>
          </a:p>
          <a:p>
            <a:pPr marL="0" indent="0" defTabSz="2145738">
              <a:spcBef>
                <a:spcPts val="3900"/>
              </a:spcBef>
              <a:buSzTx/>
              <a:buNone/>
              <a:defRPr sz="4224"/>
            </a:pPr>
            <a:r>
              <a:t>Admission Controllers / Automated checks before running</a:t>
            </a:r>
          </a:p>
        </p:txBody>
      </p:sp>
      <p:sp>
        <p:nvSpPr>
          <p:cNvPr id="263" name="And where their dependencies are from…"/>
          <p:cNvSpPr txBox="1"/>
          <p:nvPr/>
        </p:nvSpPr>
        <p:spPr>
          <a:xfrm>
            <a:off x="1728692" y="2244216"/>
            <a:ext cx="13941109"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5500"/>
            </a:lvl1pPr>
          </a:lstStyle>
          <a:p>
            <a:pPr/>
            <a:r>
              <a:t>And where their dependencies are from…</a:t>
            </a:r>
          </a:p>
        </p:txBody>
      </p:sp>
      <p:pic>
        <p:nvPicPr>
          <p:cNvPr id="264" name="DALL·E 2022-12-21 13.56.27 - digital art of a stack of 10 turtles.png" descr="DALL·E 2022-12-21 13.56.27 - digital art of a stack of 10 turtles.png"/>
          <p:cNvPicPr>
            <a:picLocks noChangeAspect="1"/>
          </p:cNvPicPr>
          <p:nvPr/>
        </p:nvPicPr>
        <p:blipFill>
          <a:blip r:embed="rId4">
            <a:extLst/>
          </a:blip>
          <a:stretch>
            <a:fillRect/>
          </a:stretch>
        </p:blipFill>
        <p:spPr>
          <a:xfrm>
            <a:off x="18735791" y="2441155"/>
            <a:ext cx="4804003" cy="480400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Ever Given"/>
          <p:cNvSpPr txBox="1"/>
          <p:nvPr>
            <p:ph type="title"/>
          </p:nvPr>
        </p:nvSpPr>
        <p:spPr>
          <a:prstGeom prst="rect">
            <a:avLst/>
          </a:prstGeom>
        </p:spPr>
        <p:txBody>
          <a:bodyPr/>
          <a:lstStyle/>
          <a:p>
            <a:pPr/>
            <a:r>
              <a:t>Ever Given</a:t>
            </a:r>
          </a:p>
        </p:txBody>
      </p:sp>
      <p:sp>
        <p:nvSpPr>
          <p:cNvPr id="269" name="Suez Canal, March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Suez Canal, March 2021</a:t>
            </a:r>
          </a:p>
        </p:txBody>
      </p:sp>
      <p:sp>
        <p:nvSpPr>
          <p:cNvPr id="270" name="Estimates of $60B in trade affected…"/>
          <p:cNvSpPr txBox="1"/>
          <p:nvPr>
            <p:ph type="body" sz="half" idx="1"/>
          </p:nvPr>
        </p:nvSpPr>
        <p:spPr>
          <a:prstGeom prst="rect">
            <a:avLst/>
          </a:prstGeom>
        </p:spPr>
        <p:txBody>
          <a:bodyPr/>
          <a:lstStyle/>
          <a:p>
            <a:pPr marL="0" indent="0">
              <a:buSzTx/>
              <a:buNone/>
            </a:pPr>
            <a:r>
              <a:t>Estimates of $60B in trade affected</a:t>
            </a:r>
          </a:p>
          <a:p>
            <a:pPr marL="0" indent="0">
              <a:buSzTx/>
              <a:buNone/>
            </a:pPr>
            <a:r>
              <a:t>Plan B not so good</a:t>
            </a:r>
          </a:p>
          <a:p>
            <a:pPr marL="0" indent="0">
              <a:buSzTx/>
              <a:buNone/>
            </a:pPr>
            <a:r>
              <a:t>6 day bottleneck of resource created months of detrimental effects</a:t>
            </a:r>
          </a:p>
        </p:txBody>
      </p:sp>
      <p:pic>
        <p:nvPicPr>
          <p:cNvPr id="271" name="Large rock formation under dark clouds with a dirt road in the foreground" descr="Large rock formation under dark clouds with a dirt road in the foreground"/>
          <p:cNvPicPr>
            <a:picLocks noChangeAspect="1"/>
          </p:cNvPicPr>
          <p:nvPr>
            <p:ph type="pic" idx="22"/>
          </p:nvPr>
        </p:nvPicPr>
        <p:blipFill>
          <a:blip r:embed="rId3">
            <a:extLst/>
          </a:blip>
          <a:srcRect l="0" t="11597" r="0" b="11597"/>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Plan B"/>
          <p:cNvSpPr txBox="1"/>
          <p:nvPr>
            <p:ph type="title"/>
          </p:nvPr>
        </p:nvSpPr>
        <p:spPr>
          <a:prstGeom prst="rect">
            <a:avLst/>
          </a:prstGeom>
        </p:spPr>
        <p:txBody>
          <a:bodyPr/>
          <a:lstStyle/>
          <a:p>
            <a:pPr/>
            <a:r>
              <a:t>Plan B</a:t>
            </a:r>
          </a:p>
        </p:txBody>
      </p:sp>
      <p:sp>
        <p:nvSpPr>
          <p:cNvPr id="276" name="And Plan C, Plan 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 Plan C, Plan 9…</a:t>
            </a:r>
          </a:p>
        </p:txBody>
      </p:sp>
      <p:sp>
        <p:nvSpPr>
          <p:cNvPr id="277" name="Infrastructure for your pipelines…"/>
          <p:cNvSpPr txBox="1"/>
          <p:nvPr>
            <p:ph type="body" sz="half" idx="1"/>
          </p:nvPr>
        </p:nvSpPr>
        <p:spPr>
          <a:xfrm>
            <a:off x="1206500" y="4248504"/>
            <a:ext cx="9910713" cy="8256012"/>
          </a:xfrm>
          <a:prstGeom prst="rect">
            <a:avLst/>
          </a:prstGeom>
        </p:spPr>
        <p:txBody>
          <a:bodyPr/>
          <a:lstStyle/>
          <a:p>
            <a:pPr marL="0" indent="0">
              <a:buSzTx/>
              <a:buNone/>
            </a:pPr>
            <a:r>
              <a:t>Infrastructure for your pipelines</a:t>
            </a:r>
          </a:p>
          <a:p>
            <a:pPr lvl="1" marL="0" indent="457200">
              <a:buSzTx/>
              <a:buNone/>
            </a:pPr>
            <a:r>
              <a:t>Multiple regions</a:t>
            </a:r>
          </a:p>
          <a:p>
            <a:pPr lvl="1" marL="0" indent="457200">
              <a:buSzTx/>
              <a:buNone/>
            </a:pPr>
            <a:r>
              <a:t>Self-healing</a:t>
            </a:r>
          </a:p>
          <a:p>
            <a:pPr lvl="1" marL="0" indent="457200">
              <a:buSzTx/>
              <a:buNone/>
            </a:pPr>
            <a:r>
              <a:t>Performance visibility</a:t>
            </a:r>
          </a:p>
          <a:p>
            <a:pPr lvl="1" marL="0" indent="457200">
              <a:buSzTx/>
              <a:buNone/>
            </a:pPr>
            <a:r>
              <a:t>Monitoring and alerting</a:t>
            </a:r>
          </a:p>
          <a:p>
            <a:pPr lvl="1" marL="0" indent="457200">
              <a:buSzTx/>
              <a:buNone/>
            </a:pPr>
            <a:r>
              <a:t>Logging</a:t>
            </a:r>
          </a:p>
        </p:txBody>
      </p:sp>
      <p:sp>
        <p:nvSpPr>
          <p:cNvPr id="278" name="Practice and use Chaos…"/>
          <p:cNvSpPr txBox="1"/>
          <p:nvPr/>
        </p:nvSpPr>
        <p:spPr>
          <a:xfrm>
            <a:off x="9445856" y="7001115"/>
            <a:ext cx="9705558" cy="515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4800"/>
            </a:pPr>
            <a:r>
              <a:t>Practice and use Chaos</a:t>
            </a:r>
          </a:p>
          <a:p>
            <a:pPr lvl="1" algn="l">
              <a:defRPr sz="4800"/>
            </a:pPr>
          </a:p>
          <a:p>
            <a:pPr lvl="1" algn="l">
              <a:defRPr sz="4800"/>
            </a:pPr>
            <a:r>
              <a:t>Human processes can be slow</a:t>
            </a:r>
          </a:p>
          <a:p>
            <a:pPr lvl="1" algn="l">
              <a:defRPr sz="4800"/>
            </a:pPr>
          </a:p>
          <a:p>
            <a:pPr lvl="1" algn="l">
              <a:defRPr sz="4800"/>
            </a:pPr>
            <a:r>
              <a:t>Know what happens when things are down</a:t>
            </a:r>
          </a:p>
        </p:txBody>
      </p:sp>
      <p:pic>
        <p:nvPicPr>
          <p:cNvPr id="279" name="800px-Plan_9_Alternative_poster.jpg" descr="800px-Plan_9_Alternative_poster.jpg"/>
          <p:cNvPicPr>
            <a:picLocks noChangeAspect="1"/>
          </p:cNvPicPr>
          <p:nvPr/>
        </p:nvPicPr>
        <p:blipFill>
          <a:blip r:embed="rId3">
            <a:extLst/>
          </a:blip>
          <a:stretch>
            <a:fillRect/>
          </a:stretch>
        </p:blipFill>
        <p:spPr>
          <a:xfrm>
            <a:off x="18209880" y="289526"/>
            <a:ext cx="5194715" cy="781804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ransfusion blood supply"/>
          <p:cNvSpPr txBox="1"/>
          <p:nvPr>
            <p:ph type="title"/>
          </p:nvPr>
        </p:nvSpPr>
        <p:spPr>
          <a:xfrm>
            <a:off x="13833016" y="594663"/>
            <a:ext cx="9779001" cy="1435101"/>
          </a:xfrm>
          <a:prstGeom prst="rect">
            <a:avLst/>
          </a:prstGeom>
        </p:spPr>
        <p:txBody>
          <a:bodyPr/>
          <a:lstStyle>
            <a:lvl1pPr defTabSz="1901904">
              <a:defRPr spc="-132" sz="6629"/>
            </a:lvl1pPr>
          </a:lstStyle>
          <a:p>
            <a:pPr/>
            <a:r>
              <a:t>Transfusion blood supply</a:t>
            </a:r>
          </a:p>
        </p:txBody>
      </p:sp>
      <p:sp>
        <p:nvSpPr>
          <p:cNvPr id="284" name="Study - 2011…"/>
          <p:cNvSpPr txBox="1"/>
          <p:nvPr>
            <p:ph type="body" idx="21"/>
          </p:nvPr>
        </p:nvSpPr>
        <p:spPr>
          <a:xfrm>
            <a:off x="13833016" y="1888126"/>
            <a:ext cx="9779001" cy="1435101"/>
          </a:xfrm>
          <a:prstGeom prst="rect">
            <a:avLst/>
          </a:prstGeom>
          <a:extLst>
            <a:ext uri="{C572A759-6A51-4108-AA02-DFA0A04FC94B}">
              <ma14:wrappingTextBoxFlag xmlns:ma14="http://schemas.microsoft.com/office/mac/drawingml/2011/main" val="1"/>
            </a:ext>
          </a:extLst>
        </p:spPr>
        <p:txBody>
          <a:bodyPr/>
          <a:lstStyle/>
          <a:p>
            <a:pPr defTabSz="767715">
              <a:defRPr sz="5115"/>
            </a:pPr>
            <a:r>
              <a:t>Study - 2011 </a:t>
            </a:r>
          </a:p>
          <a:p>
            <a:pPr defTabSz="767715">
              <a:defRPr sz="2790"/>
            </a:pPr>
            <a:r>
              <a:t>https://www.ncbi.nlm.nih.gov/pmc/articles/PMC3096861/</a:t>
            </a:r>
          </a:p>
        </p:txBody>
      </p:sp>
      <p:sp>
        <p:nvSpPr>
          <p:cNvPr id="285" name="48% of records had errors before 2002…"/>
          <p:cNvSpPr txBox="1"/>
          <p:nvPr>
            <p:ph type="body" sz="half" idx="1"/>
          </p:nvPr>
        </p:nvSpPr>
        <p:spPr>
          <a:xfrm>
            <a:off x="13833016" y="3890668"/>
            <a:ext cx="9779001" cy="8256012"/>
          </a:xfrm>
          <a:prstGeom prst="rect">
            <a:avLst/>
          </a:prstGeom>
        </p:spPr>
        <p:txBody>
          <a:bodyPr/>
          <a:lstStyle/>
          <a:p>
            <a:pPr marL="0" indent="0">
              <a:buSzTx/>
              <a:buNone/>
            </a:pPr>
            <a:r>
              <a:t>48% of records had errors before 2002</a:t>
            </a:r>
          </a:p>
          <a:p>
            <a:pPr marL="0" indent="0">
              <a:buSzTx/>
              <a:buNone/>
            </a:pPr>
            <a:r>
              <a:t>Traceability was &gt;99% after 2005</a:t>
            </a:r>
          </a:p>
          <a:p>
            <a:pPr marL="0" indent="0">
              <a:buSzTx/>
              <a:buNone/>
            </a:pPr>
            <a:r>
              <a:t>How? Automation!</a:t>
            </a:r>
          </a:p>
        </p:txBody>
      </p:sp>
      <p:pic>
        <p:nvPicPr>
          <p:cNvPr id="286" name="Large rock formation under dark clouds with a dirt road in the foreground" descr="Large rock formation under dark clouds with a dirt road in the foreground"/>
          <p:cNvPicPr>
            <a:picLocks noChangeAspect="1"/>
          </p:cNvPicPr>
          <p:nvPr>
            <p:ph type="pic" idx="22"/>
          </p:nvPr>
        </p:nvPicPr>
        <p:blipFill>
          <a:blip r:embed="rId3">
            <a:extLst/>
          </a:blip>
          <a:srcRect l="1191" t="0" r="1191" b="0"/>
          <a:stretch>
            <a:fillRect/>
          </a:stretch>
        </p:blipFill>
        <p:spPr>
          <a:xfrm>
            <a:off x="616277" y="1263650"/>
            <a:ext cx="10922001" cy="11188700"/>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90" name="Never Trust, Always Verify."/>
          <p:cNvSpPr txBox="1"/>
          <p:nvPr>
            <p:ph type="title"/>
          </p:nvPr>
        </p:nvSpPr>
        <p:spPr>
          <a:xfrm>
            <a:off x="1206500" y="952500"/>
            <a:ext cx="21971000" cy="1435100"/>
          </a:xfrm>
          <a:prstGeom prst="rect">
            <a:avLst/>
          </a:prstGeom>
        </p:spPr>
        <p:txBody>
          <a:bodyPr/>
          <a:lstStyle>
            <a:lvl1pPr algn="ctr">
              <a:defRPr>
                <a:solidFill>
                  <a:srgbClr val="000000"/>
                </a:solidFill>
              </a:defRPr>
            </a:lvl1pPr>
          </a:lstStyle>
          <a:p>
            <a:pPr/>
            <a:r>
              <a:t>Never Trust, Always Verify.</a:t>
            </a:r>
          </a:p>
        </p:txBody>
      </p:sp>
      <p:pic>
        <p:nvPicPr>
          <p:cNvPr id="291" name="MTY3ODM4NTU4MzE1MzU3NDU3.jpeg" descr="MTY3ODM4NTU4MzE1MzU3NDU3.jpeg"/>
          <p:cNvPicPr>
            <a:picLocks noChangeAspect="1"/>
          </p:cNvPicPr>
          <p:nvPr/>
        </p:nvPicPr>
        <p:blipFill>
          <a:blip r:embed="rId3">
            <a:extLst/>
          </a:blip>
          <a:stretch>
            <a:fillRect/>
          </a:stretch>
        </p:blipFill>
        <p:spPr>
          <a:xfrm>
            <a:off x="7747000" y="4479698"/>
            <a:ext cx="8890000" cy="5003801"/>
          </a:xfrm>
          <a:prstGeom prst="rect">
            <a:avLst/>
          </a:prstGeom>
          <a:ln w="12700">
            <a:miter lim="400000"/>
          </a:ln>
        </p:spPr>
      </p:pic>
      <p:sp>
        <p:nvSpPr>
          <p:cNvPr id="292" name="Trust but Verify"/>
          <p:cNvSpPr txBox="1"/>
          <p:nvPr/>
        </p:nvSpPr>
        <p:spPr>
          <a:xfrm>
            <a:off x="10350422" y="9644360"/>
            <a:ext cx="416814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trike="sngStrike" sz="4800">
                <a:solidFill>
                  <a:schemeClr val="accent5"/>
                </a:solidFill>
              </a:defRPr>
            </a:lvl1pPr>
          </a:lstStyle>
          <a:p>
            <a:pPr/>
            <a:r>
              <a:t>Trust but Verify</a:t>
            </a:r>
          </a:p>
        </p:txBody>
      </p:sp>
      <p:pic>
        <p:nvPicPr>
          <p:cNvPr id="293" name="zero-trust-guide.png" descr="zero-trust-guide.png"/>
          <p:cNvPicPr>
            <a:picLocks noChangeAspect="1"/>
          </p:cNvPicPr>
          <p:nvPr/>
        </p:nvPicPr>
        <p:blipFill>
          <a:blip r:embed="rId4">
            <a:extLst/>
          </a:blip>
          <a:stretch>
            <a:fillRect/>
          </a:stretch>
        </p:blipFill>
        <p:spPr>
          <a:xfrm>
            <a:off x="7652942" y="3990748"/>
            <a:ext cx="9563101" cy="59817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1000" fill="hold"/>
                                        <p:tgtEl>
                                          <p:spTgt spid="291"/>
                                        </p:tgtEl>
                                      </p:cBhvr>
                                    </p:animEffect>
                                    <p:set>
                                      <p:cBhvr>
                                        <p:cTn id="7" fill="hold">
                                          <p:stCondLst>
                                            <p:cond delay="999"/>
                                          </p:stCondLst>
                                        </p:cTn>
                                        <p:tgtEl>
                                          <p:spTgt spid="29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8" presetID="22" grpId="2" fill="hold">
                                  <p:stCondLst>
                                    <p:cond delay="0"/>
                                  </p:stCondLst>
                                  <p:iterate type="el" backwards="0">
                                    <p:tmAbs val="0"/>
                                  </p:iterate>
                                  <p:childTnLst>
                                    <p:animEffect filter="wipe(left)" transition="out">
                                      <p:cBhvr>
                                        <p:cTn id="11" dur="1000" fill="hold"/>
                                        <p:tgtEl>
                                          <p:spTgt spid="292"/>
                                        </p:tgtEl>
                                      </p:cBhvr>
                                    </p:animEffect>
                                    <p:set>
                                      <p:cBhvr>
                                        <p:cTn id="12" fill="hold">
                                          <p:stCondLst>
                                            <p:cond delay="999"/>
                                          </p:stCondLst>
                                        </p:cTn>
                                        <p:tgtEl>
                                          <p:spTgt spid="2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2"/>
      <p:bldP build="whole" bldLvl="1" animBg="1" rev="0" advAuto="0" spid="293" grpId="3"/>
      <p:bldP build="whole" bldLvl="1" animBg="1" rev="0" advAuto="0" spid="291"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Automation"/>
          <p:cNvSpPr txBox="1"/>
          <p:nvPr>
            <p:ph type="title"/>
          </p:nvPr>
        </p:nvSpPr>
        <p:spPr>
          <a:prstGeom prst="rect">
            <a:avLst/>
          </a:prstGeom>
        </p:spPr>
        <p:txBody>
          <a:bodyPr/>
          <a:lstStyle/>
          <a:p>
            <a:pPr/>
            <a:r>
              <a:t>Automation</a:t>
            </a:r>
          </a:p>
        </p:txBody>
      </p:sp>
      <p:sp>
        <p:nvSpPr>
          <p:cNvPr id="298" name="Automate the easy stuff…"/>
          <p:cNvSpPr txBox="1"/>
          <p:nvPr>
            <p:ph type="body" idx="1"/>
          </p:nvPr>
        </p:nvSpPr>
        <p:spPr>
          <a:xfrm>
            <a:off x="1206500" y="2431703"/>
            <a:ext cx="21971000" cy="10072813"/>
          </a:xfrm>
          <a:prstGeom prst="rect">
            <a:avLst/>
          </a:prstGeom>
        </p:spPr>
        <p:txBody>
          <a:bodyPr/>
          <a:lstStyle/>
          <a:p>
            <a:pPr marL="0" indent="0">
              <a:buSzTx/>
              <a:buNone/>
            </a:pPr>
            <a:r>
              <a:t>Automate the easy stuff</a:t>
            </a:r>
          </a:p>
          <a:p>
            <a:pPr lvl="1" marL="0" indent="457200">
              <a:buSzTx/>
              <a:buNone/>
            </a:pPr>
          </a:p>
          <a:p>
            <a:pPr lvl="1" marL="0" indent="457200">
              <a:buSzTx/>
              <a:buNone/>
            </a:pPr>
            <a:r>
              <a:t>Version bumps in dependencies</a:t>
            </a:r>
          </a:p>
          <a:p>
            <a:pPr lvl="1" marL="0" indent="457200">
              <a:buSzTx/>
              <a:buNone/>
            </a:pPr>
            <a:r>
              <a:t>Vulnerability scans</a:t>
            </a:r>
          </a:p>
          <a:p>
            <a:pPr lvl="1" marL="0" indent="457200">
              <a:buSzTx/>
              <a:buNone/>
            </a:pPr>
            <a:r>
              <a:t>SBOM creation, and future use</a:t>
            </a:r>
          </a:p>
          <a:p>
            <a:pPr lvl="1" marL="0" indent="457200">
              <a:buSzTx/>
              <a:buNone/>
            </a:pPr>
            <a:r>
              <a:t>Admission controllers</a:t>
            </a:r>
          </a:p>
        </p:txBody>
      </p:sp>
      <p:pic>
        <p:nvPicPr>
          <p:cNvPr id="299" name="DALL·E 2023-01-29 16.29.15 - A digital picture of a robot operating a laptop computer.png" descr="DALL·E 2023-01-29 16.29.15 - A digital picture of a robot operating a laptop computer.png"/>
          <p:cNvPicPr>
            <a:picLocks noChangeAspect="1"/>
          </p:cNvPicPr>
          <p:nvPr/>
        </p:nvPicPr>
        <p:blipFill>
          <a:blip r:embed="rId3">
            <a:extLst/>
          </a:blip>
          <a:stretch>
            <a:fillRect/>
          </a:stretch>
        </p:blipFill>
        <p:spPr>
          <a:xfrm>
            <a:off x="10957931" y="355600"/>
            <a:ext cx="13004801" cy="13004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In conclusion…"/>
          <p:cNvSpPr txBox="1"/>
          <p:nvPr>
            <p:ph type="title"/>
          </p:nvPr>
        </p:nvSpPr>
        <p:spPr>
          <a:prstGeom prst="rect">
            <a:avLst/>
          </a:prstGeom>
        </p:spPr>
        <p:txBody>
          <a:bodyPr/>
          <a:lstStyle/>
          <a:p>
            <a:pPr/>
            <a:r>
              <a:t>In conclusion…</a:t>
            </a:r>
          </a:p>
        </p:txBody>
      </p:sp>
      <p:sp>
        <p:nvSpPr>
          <p:cNvPr id="304" name="The ability to determine where your dependencies came from is vital in detecting and reacting to potential problems…"/>
          <p:cNvSpPr txBox="1"/>
          <p:nvPr>
            <p:ph type="body" idx="1"/>
          </p:nvPr>
        </p:nvSpPr>
        <p:spPr>
          <a:xfrm>
            <a:off x="1206500" y="5325295"/>
            <a:ext cx="21971000" cy="8388186"/>
          </a:xfrm>
          <a:prstGeom prst="rect">
            <a:avLst/>
          </a:prstGeom>
        </p:spPr>
        <p:txBody>
          <a:bodyPr/>
          <a:lstStyle/>
          <a:p>
            <a:pPr lvl="1" marL="0" indent="397763" defTabSz="2121354">
              <a:spcBef>
                <a:spcPts val="3900"/>
              </a:spcBef>
              <a:buSzTx/>
              <a:buNone/>
              <a:defRPr sz="4176"/>
            </a:pPr>
            <a:r>
              <a:t>The ability to determine where your dependencies came from is vital in detecting and reacting to potential problems</a:t>
            </a:r>
          </a:p>
          <a:p>
            <a:pPr lvl="1" marL="0" indent="397763" defTabSz="2121354">
              <a:spcBef>
                <a:spcPts val="3900"/>
              </a:spcBef>
              <a:buSzTx/>
              <a:buNone/>
              <a:defRPr sz="4176"/>
            </a:pPr>
            <a:r>
              <a:t>It’s not enough to know what your dependencies are, you must also know what your dependencies’ dependencies are!</a:t>
            </a:r>
          </a:p>
          <a:p>
            <a:pPr lvl="1" marL="0" indent="397763" defTabSz="2121354">
              <a:spcBef>
                <a:spcPts val="3900"/>
              </a:spcBef>
              <a:buSzTx/>
              <a:buNone/>
              <a:defRPr sz="4176"/>
            </a:pPr>
            <a:r>
              <a:t>Add automatic checks to ensure you do not run unsigned/un-checked code</a:t>
            </a:r>
          </a:p>
          <a:p>
            <a:pPr lvl="1" marL="0" indent="397763" defTabSz="2121354">
              <a:spcBef>
                <a:spcPts val="3900"/>
              </a:spcBef>
              <a:buSzTx/>
              <a:buNone/>
              <a:defRPr sz="4176"/>
            </a:pPr>
            <a:r>
              <a:t>Have infrastructure and resources available to support a Plan B, and possibly a Plan C, if your Plan B might not be tenable</a:t>
            </a:r>
          </a:p>
          <a:p>
            <a:pPr lvl="1" marL="0" indent="397763" defTabSz="2121354">
              <a:spcBef>
                <a:spcPts val="3900"/>
              </a:spcBef>
              <a:buSzTx/>
              <a:buNone/>
              <a:defRPr sz="4176"/>
            </a:pPr>
            <a:r>
              <a:t>Have a plan in place to mitigate the ‘ripple’ effects of an outage in your development pipelines</a:t>
            </a:r>
          </a:p>
          <a:p>
            <a:pPr lvl="1" marL="0" indent="397763" defTabSz="2121354">
              <a:spcBef>
                <a:spcPts val="3900"/>
              </a:spcBef>
              <a:buSzTx/>
              <a:buNone/>
              <a:defRPr sz="4176"/>
            </a:pPr>
            <a:r>
              <a:t>Automate </a:t>
            </a:r>
            <a:r>
              <a:rPr i="1"/>
              <a:t>everything</a:t>
            </a:r>
            <a:r>
              <a:t>!</a:t>
            </a:r>
          </a:p>
        </p:txBody>
      </p:sp>
      <p:pic>
        <p:nvPicPr>
          <p:cNvPr id="305" name="DALL·E 2023-01-08 17.19.14 - Digital Art of math equations flying around a person's head.png" descr="DALL·E 2023-01-08 17.19.14 - Digital Art of math equations flying around a person's head.png"/>
          <p:cNvPicPr>
            <a:picLocks noChangeAspect="1"/>
          </p:cNvPicPr>
          <p:nvPr/>
        </p:nvPicPr>
        <p:blipFill>
          <a:blip r:embed="rId2">
            <a:extLst/>
          </a:blip>
          <a:stretch>
            <a:fillRect/>
          </a:stretch>
        </p:blipFill>
        <p:spPr>
          <a:xfrm>
            <a:off x="16754724" y="221100"/>
            <a:ext cx="4991171" cy="499117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Image Credits"/>
          <p:cNvSpPr txBox="1"/>
          <p:nvPr>
            <p:ph type="title"/>
          </p:nvPr>
        </p:nvSpPr>
        <p:spPr>
          <a:prstGeom prst="rect">
            <a:avLst/>
          </a:prstGeom>
        </p:spPr>
        <p:txBody>
          <a:bodyPr/>
          <a:lstStyle/>
          <a:p>
            <a:pPr/>
            <a:r>
              <a:t>Image Credits</a:t>
            </a:r>
          </a:p>
        </p:txBody>
      </p:sp>
      <p:sp>
        <p:nvSpPr>
          <p:cNvPr id="308" name="Some images generated with the assistance of Dall-E 2…"/>
          <p:cNvSpPr txBox="1"/>
          <p:nvPr>
            <p:ph type="body" sz="half" idx="1"/>
          </p:nvPr>
        </p:nvSpPr>
        <p:spPr>
          <a:xfrm>
            <a:off x="1206500" y="2736939"/>
            <a:ext cx="9779000" cy="9578707"/>
          </a:xfrm>
          <a:prstGeom prst="rect">
            <a:avLst/>
          </a:prstGeom>
        </p:spPr>
        <p:txBody>
          <a:bodyPr/>
          <a:lstStyle/>
          <a:p>
            <a:pPr marL="0" indent="0" defTabSz="1828754">
              <a:spcBef>
                <a:spcPts val="3300"/>
              </a:spcBef>
              <a:buSzTx/>
              <a:buNone/>
              <a:defRPr sz="3600"/>
            </a:pPr>
            <a:r>
              <a:t>Some images generated with the assistance of Dall-E 2</a:t>
            </a:r>
          </a:p>
          <a:p>
            <a:pPr marL="0" indent="0" defTabSz="1828754">
              <a:spcBef>
                <a:spcPts val="3300"/>
              </a:spcBef>
              <a:buSzTx/>
              <a:buNone/>
              <a:defRPr sz="3600"/>
            </a:pPr>
            <a:r>
              <a:t>Failure image: Freepik/Macrovector</a:t>
            </a:r>
          </a:p>
          <a:p>
            <a:pPr marL="0" indent="0" defTabSz="1828754">
              <a:spcBef>
                <a:spcPts val="3300"/>
              </a:spcBef>
              <a:buSzTx/>
              <a:buNone/>
              <a:defRPr sz="3600"/>
            </a:pPr>
            <a:r>
              <a:rPr u="sng">
                <a:hlinkClick r:id="rId2" invalidUrl="" action="" tgtFrame="" tooltip="" history="1" highlightClick="0" endSnd="0"/>
              </a:rPr>
              <a:t>xkcd.com</a:t>
            </a:r>
          </a:p>
          <a:p>
            <a:pPr marL="0" indent="0" defTabSz="1828754">
              <a:spcBef>
                <a:spcPts val="3300"/>
              </a:spcBef>
              <a:buSzTx/>
              <a:buNone/>
              <a:defRPr sz="3600"/>
            </a:pPr>
            <a:r>
              <a:t>Photo of the Ever Given: Associated Press</a:t>
            </a:r>
          </a:p>
          <a:p>
            <a:pPr marL="0" indent="0" defTabSz="1828754">
              <a:spcBef>
                <a:spcPts val="3300"/>
              </a:spcBef>
              <a:buSzTx/>
              <a:buNone/>
              <a:defRPr sz="3600"/>
            </a:pPr>
            <a:r>
              <a:t>Plan 9 poster: Tom Jung</a:t>
            </a:r>
          </a:p>
          <a:p>
            <a:pPr marL="0" indent="0" defTabSz="1828754">
              <a:spcBef>
                <a:spcPts val="3300"/>
              </a:spcBef>
              <a:buSzTx/>
              <a:buNone/>
              <a:defRPr sz="3600"/>
            </a:pPr>
            <a:r>
              <a:t>Reagan/Gorbachev photo: Bettmann Archive/Getty Images</a:t>
            </a:r>
          </a:p>
          <a:p>
            <a:pPr marL="0" indent="0" defTabSz="1828754">
              <a:spcBef>
                <a:spcPts val="3300"/>
              </a:spcBef>
              <a:buSzTx/>
              <a:buNone/>
              <a:defRPr sz="3600"/>
            </a:pPr>
            <a:r>
              <a:t>Various logos: Relevant Official Websites</a:t>
            </a:r>
          </a:p>
          <a:p>
            <a:pPr marL="0" indent="0" defTabSz="1828754">
              <a:spcBef>
                <a:spcPts val="3300"/>
              </a:spcBef>
              <a:buSzTx/>
              <a:buNone/>
              <a:defRPr sz="3600"/>
            </a:pPr>
            <a:r>
              <a:t>Zero Trust logo: Tigera.io</a:t>
            </a:r>
          </a:p>
          <a:p>
            <a:pPr marL="0" indent="0" defTabSz="1828754">
              <a:spcBef>
                <a:spcPts val="3300"/>
              </a:spcBef>
              <a:buSzTx/>
              <a:buNone/>
              <a:defRPr sz="3600"/>
            </a:pPr>
            <a:r>
              <a:t>Mr Yuk: </a:t>
            </a:r>
            <a:r>
              <a:rPr>
                <a:hlinkClick r:id="rId3" invalidUrl="" action="" tgtFrame="" tooltip="" history="1" highlightClick="0" endSnd="0"/>
              </a:rPr>
              <a:t>UPMC Children's Hospital of Pittsburgh</a:t>
            </a:r>
          </a:p>
        </p:txBody>
      </p:sp>
      <p:pic>
        <p:nvPicPr>
          <p:cNvPr id="309" name="Large rock formation under dark clouds with a dirt road in the foreground" descr="Large rock formation under dark clouds with a dirt road in the foreground"/>
          <p:cNvPicPr>
            <a:picLocks noChangeAspect="1"/>
          </p:cNvPicPr>
          <p:nvPr>
            <p:ph type="pic" idx="22"/>
          </p:nvPr>
        </p:nvPicPr>
        <p:blipFill>
          <a:blip r:embed="rId4">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55" name="aemmiguduigg7pp7qb1e.png" descr="aemmiguduigg7pp7qb1e.png"/>
          <p:cNvPicPr>
            <a:picLocks noChangeAspect="1"/>
          </p:cNvPicPr>
          <p:nvPr/>
        </p:nvPicPr>
        <p:blipFill>
          <a:blip r:embed="rId3">
            <a:extLst/>
          </a:blip>
          <a:stretch>
            <a:fillRect/>
          </a:stretch>
        </p:blipFill>
        <p:spPr>
          <a:xfrm>
            <a:off x="19292368" y="9467783"/>
            <a:ext cx="3111833" cy="3111833"/>
          </a:xfrm>
          <a:prstGeom prst="rect">
            <a:avLst/>
          </a:prstGeom>
          <a:ln w="12700">
            <a:miter lim="400000"/>
          </a:ln>
        </p:spPr>
      </p:pic>
      <p:pic>
        <p:nvPicPr>
          <p:cNvPr id="156" name="u-2FsUts_400x400.jpg" descr="u-2FsUts_400x400.jpg"/>
          <p:cNvPicPr>
            <a:picLocks noChangeAspect="1"/>
          </p:cNvPicPr>
          <p:nvPr/>
        </p:nvPicPr>
        <p:blipFill>
          <a:blip r:embed="rId4">
            <a:extLst/>
          </a:blip>
          <a:stretch>
            <a:fillRect/>
          </a:stretch>
        </p:blipFill>
        <p:spPr>
          <a:xfrm>
            <a:off x="19540521" y="6363441"/>
            <a:ext cx="2615526" cy="2615525"/>
          </a:xfrm>
          <a:prstGeom prst="rect">
            <a:avLst/>
          </a:prstGeom>
          <a:ln w="12700">
            <a:miter lim="400000"/>
          </a:ln>
        </p:spPr>
      </p:pic>
      <p:sp>
        <p:nvSpPr>
          <p:cNvPr id="157" name="About me"/>
          <p:cNvSpPr txBox="1"/>
          <p:nvPr>
            <p:ph type="title"/>
          </p:nvPr>
        </p:nvSpPr>
        <p:spPr>
          <a:prstGeom prst="rect">
            <a:avLst/>
          </a:prstGeom>
        </p:spPr>
        <p:txBody>
          <a:bodyPr/>
          <a:lstStyle>
            <a:lvl1pPr>
              <a:defRPr>
                <a:solidFill>
                  <a:srgbClr val="000000"/>
                </a:solidFill>
              </a:defRPr>
            </a:lvl1pPr>
          </a:lstStyle>
          <a:p>
            <a:pPr/>
            <a:r>
              <a:t>About me</a:t>
            </a:r>
          </a:p>
        </p:txBody>
      </p:sp>
      <p:sp>
        <p:nvSpPr>
          <p:cNvPr id="158" name="20+ years of Security and Systems Administration/Devops…"/>
          <p:cNvSpPr txBox="1"/>
          <p:nvPr>
            <p:ph type="body" idx="1"/>
          </p:nvPr>
        </p:nvSpPr>
        <p:spPr>
          <a:xfrm>
            <a:off x="994318" y="2416487"/>
            <a:ext cx="16910977" cy="10027406"/>
          </a:xfrm>
          <a:prstGeom prst="rect">
            <a:avLst/>
          </a:prstGeom>
        </p:spPr>
        <p:txBody>
          <a:bodyPr/>
          <a:lstStyle/>
          <a:p>
            <a:pPr marL="0" indent="0">
              <a:buSzTx/>
              <a:buNone/>
              <a:defRPr>
                <a:solidFill>
                  <a:srgbClr val="000000"/>
                </a:solidFill>
              </a:defRPr>
            </a:pPr>
            <a:r>
              <a:t>20+ years of Security and Systems Administration/Devops</a:t>
            </a:r>
          </a:p>
          <a:p>
            <a:pPr lvl="1" marL="0" indent="457200">
              <a:buSzTx/>
              <a:buNone/>
              <a:defRPr>
                <a:solidFill>
                  <a:srgbClr val="000000"/>
                </a:solidFill>
              </a:defRPr>
            </a:pPr>
            <a:r>
              <a:t>University of New Mexico</a:t>
            </a:r>
          </a:p>
          <a:p>
            <a:pPr lvl="1" marL="0" indent="457200">
              <a:buSzTx/>
              <a:buNone/>
              <a:defRPr>
                <a:solidFill>
                  <a:srgbClr val="000000"/>
                </a:solidFill>
              </a:defRPr>
            </a:pPr>
            <a:r>
              <a:t>Boeing</a:t>
            </a:r>
          </a:p>
          <a:p>
            <a:pPr lvl="1" marL="0" indent="457200">
              <a:buSzTx/>
              <a:buNone/>
              <a:defRPr>
                <a:solidFill>
                  <a:srgbClr val="000000"/>
                </a:solidFill>
              </a:defRPr>
            </a:pPr>
            <a:r>
              <a:t>RiskSense, LLC</a:t>
            </a:r>
          </a:p>
          <a:p>
            <a:pPr lvl="1" marL="0" indent="457200">
              <a:buSzTx/>
              <a:buNone/>
              <a:defRPr>
                <a:solidFill>
                  <a:srgbClr val="000000"/>
                </a:solidFill>
              </a:defRPr>
            </a:pPr>
            <a:r>
              <a:t>Ad Hoc, LLC</a:t>
            </a:r>
          </a:p>
          <a:p>
            <a:pPr lvl="2" marL="0" indent="914400">
              <a:buSzTx/>
              <a:buNone/>
              <a:defRPr>
                <a:solidFill>
                  <a:srgbClr val="000000"/>
                </a:solidFill>
              </a:defRPr>
            </a:pPr>
            <a:r>
              <a:t>Center for Medicaid and Medicare Services</a:t>
            </a:r>
          </a:p>
          <a:p>
            <a:pPr lvl="2" marL="0" indent="914400">
              <a:buSzTx/>
              <a:buNone/>
              <a:defRPr>
                <a:solidFill>
                  <a:srgbClr val="000000"/>
                </a:solidFill>
              </a:defRPr>
            </a:pPr>
            <a:r>
              <a:t>Department of Veterans Affairs</a:t>
            </a:r>
          </a:p>
          <a:p>
            <a:pPr lvl="1" marL="0" indent="457200">
              <a:buSzTx/>
              <a:buNone/>
              <a:defRPr>
                <a:solidFill>
                  <a:srgbClr val="000000"/>
                </a:solidFill>
              </a:defRPr>
            </a:pPr>
            <a:r>
              <a:t>SuperOrbital, LLC</a:t>
            </a:r>
          </a:p>
        </p:txBody>
      </p:sp>
      <p:pic>
        <p:nvPicPr>
          <p:cNvPr id="159" name="unm-logo-full-vert-2019.png" descr="unm-logo-full-vert-2019.png"/>
          <p:cNvPicPr>
            <a:picLocks noChangeAspect="1"/>
          </p:cNvPicPr>
          <p:nvPr/>
        </p:nvPicPr>
        <p:blipFill>
          <a:blip r:embed="rId5">
            <a:extLst/>
          </a:blip>
          <a:stretch>
            <a:fillRect/>
          </a:stretch>
        </p:blipFill>
        <p:spPr>
          <a:xfrm>
            <a:off x="19151527" y="3154411"/>
            <a:ext cx="3393515" cy="2440282"/>
          </a:xfrm>
          <a:prstGeom prst="rect">
            <a:avLst/>
          </a:prstGeom>
          <a:ln w="12700">
            <a:miter lim="400000"/>
          </a:ln>
        </p:spPr>
      </p:pic>
      <p:pic>
        <p:nvPicPr>
          <p:cNvPr id="160" name="Logo-Boeing-500x313.png" descr="Logo-Boeing-500x313.png"/>
          <p:cNvPicPr>
            <a:picLocks noChangeAspect="1"/>
          </p:cNvPicPr>
          <p:nvPr/>
        </p:nvPicPr>
        <p:blipFill>
          <a:blip r:embed="rId6">
            <a:extLst/>
          </a:blip>
          <a:stretch>
            <a:fillRect/>
          </a:stretch>
        </p:blipFill>
        <p:spPr>
          <a:xfrm>
            <a:off x="18970073" y="5187966"/>
            <a:ext cx="3756423" cy="2351521"/>
          </a:xfrm>
          <a:prstGeom prst="rect">
            <a:avLst/>
          </a:prstGeom>
          <a:ln w="12700">
            <a:miter lim="400000"/>
          </a:ln>
        </p:spPr>
      </p:pic>
      <p:pic>
        <p:nvPicPr>
          <p:cNvPr id="161" name="green-white-full-mark.png" descr="green-white-full-mark.png"/>
          <p:cNvPicPr>
            <a:picLocks noChangeAspect="1"/>
          </p:cNvPicPr>
          <p:nvPr/>
        </p:nvPicPr>
        <p:blipFill>
          <a:blip r:embed="rId7">
            <a:extLst/>
          </a:blip>
          <a:stretch>
            <a:fillRect/>
          </a:stretch>
        </p:blipFill>
        <p:spPr>
          <a:xfrm>
            <a:off x="18608968" y="8461406"/>
            <a:ext cx="4478634" cy="143316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o needs a supply chain…"/>
          <p:cNvSpPr txBox="1"/>
          <p:nvPr>
            <p:ph type="title"/>
          </p:nvPr>
        </p:nvSpPr>
        <p:spPr>
          <a:xfrm>
            <a:off x="1206500" y="952500"/>
            <a:ext cx="13766917" cy="1433163"/>
          </a:xfrm>
          <a:prstGeom prst="rect">
            <a:avLst/>
          </a:prstGeom>
        </p:spPr>
        <p:txBody>
          <a:bodyPr/>
          <a:lstStyle>
            <a:lvl1pPr defTabSz="2365188">
              <a:defRPr spc="-164" sz="8245"/>
            </a:lvl1pPr>
          </a:lstStyle>
          <a:p>
            <a:pPr/>
            <a:r>
              <a:t>Who needs a supply chain…</a:t>
            </a:r>
          </a:p>
        </p:txBody>
      </p:sp>
      <p:sp>
        <p:nvSpPr>
          <p:cNvPr id="166" name="Non-Software industries with supply chains you may have heard about:…"/>
          <p:cNvSpPr txBox="1"/>
          <p:nvPr>
            <p:ph type="body" sz="half" idx="1"/>
          </p:nvPr>
        </p:nvSpPr>
        <p:spPr>
          <a:xfrm>
            <a:off x="1206500" y="4248504"/>
            <a:ext cx="21971000" cy="4456879"/>
          </a:xfrm>
          <a:prstGeom prst="rect">
            <a:avLst/>
          </a:prstGeom>
        </p:spPr>
        <p:txBody>
          <a:bodyPr/>
          <a:lstStyle/>
          <a:p>
            <a:pPr marL="0" indent="0" defTabSz="2413955">
              <a:spcBef>
                <a:spcPts val="4400"/>
              </a:spcBef>
              <a:buSzTx/>
              <a:buNone/>
              <a:defRPr sz="4752"/>
            </a:pPr>
            <a:r>
              <a:t>Non-Software industries with supply chains you may have heard about:</a:t>
            </a:r>
          </a:p>
          <a:p>
            <a:pPr marL="0" indent="0" defTabSz="2413955">
              <a:spcBef>
                <a:spcPts val="4400"/>
              </a:spcBef>
              <a:buSzTx/>
              <a:buNone/>
              <a:defRPr sz="4752"/>
            </a:pPr>
            <a:r>
              <a:t>Food, Goods/Commerce, Medical/Chemical, Entertainment, Energy/Utilities</a:t>
            </a:r>
          </a:p>
          <a:p>
            <a:pPr marL="0" indent="0" defTabSz="2413955">
              <a:spcBef>
                <a:spcPts val="4400"/>
              </a:spcBef>
              <a:buSzTx/>
              <a:buNone/>
              <a:defRPr sz="4752"/>
            </a:pPr>
          </a:p>
        </p:txBody>
      </p:sp>
      <p:sp>
        <p:nvSpPr>
          <p:cNvPr id="167" name="and what is it, anyway?"/>
          <p:cNvSpPr txBox="1"/>
          <p:nvPr/>
        </p:nvSpPr>
        <p:spPr>
          <a:xfrm>
            <a:off x="11888883" y="2027492"/>
            <a:ext cx="11551604"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lvl1pPr>
          </a:lstStyle>
          <a:p>
            <a:pPr/>
            <a:r>
              <a:t>and what is it, anyway?</a:t>
            </a:r>
          </a:p>
        </p:txBody>
      </p:sp>
      <p:sp>
        <p:nvSpPr>
          <p:cNvPr id="168" name="A network of entities - individuals, groups, resources, activities, and technology involved in the creation and sale of a product…"/>
          <p:cNvSpPr txBox="1"/>
          <p:nvPr/>
        </p:nvSpPr>
        <p:spPr>
          <a:xfrm>
            <a:off x="1206500" y="7924589"/>
            <a:ext cx="21970999" cy="2686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4800"/>
            </a:pPr>
            <a:r>
              <a:t>A network of entities - individuals, groups, resources, activities, and technology involved in the creation and sale of a product</a:t>
            </a:r>
          </a:p>
          <a:p>
            <a:pPr algn="l">
              <a:lnSpc>
                <a:spcPct val="90000"/>
              </a:lnSpc>
              <a:spcBef>
                <a:spcPts val="4500"/>
              </a:spcBef>
              <a:defRPr sz="4800"/>
            </a:pPr>
            <a:r>
              <a:t>The entire system of producing and delivering a product or service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67"/>
                                        </p:tgtEl>
                                        <p:attrNameLst>
                                          <p:attrName>style.visibility</p:attrName>
                                        </p:attrNameLst>
                                      </p:cBhvr>
                                      <p:to>
                                        <p:strVal val="visible"/>
                                      </p:to>
                                    </p:set>
                                    <p:anim calcmode="lin" valueType="num">
                                      <p:cBhvr>
                                        <p:cTn id="7" dur="1000" fill="hold"/>
                                        <p:tgtEl>
                                          <p:spTgt spid="167"/>
                                        </p:tgtEl>
                                        <p:attrNameLst>
                                          <p:attrName>ppt_x</p:attrName>
                                        </p:attrNameLst>
                                      </p:cBhvr>
                                      <p:tavLst>
                                        <p:tav tm="0">
                                          <p:val>
                                            <p:strVal val="#ppt_x"/>
                                          </p:val>
                                        </p:tav>
                                        <p:tav tm="100000">
                                          <p:val>
                                            <p:strVal val="#ppt_x"/>
                                          </p:val>
                                        </p:tav>
                                      </p:tavLst>
                                    </p:anim>
                                    <p:anim calcmode="lin" valueType="num">
                                      <p:cBhvr>
                                        <p:cTn id="8" dur="1000" fill="hold"/>
                                        <p:tgtEl>
                                          <p:spTgt spid="16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68"/>
                                        </p:tgtEl>
                                        <p:attrNameLst>
                                          <p:attrName>style.visibility</p:attrName>
                                        </p:attrNameLst>
                                      </p:cBhvr>
                                      <p:to>
                                        <p:strVal val="visible"/>
                                      </p:to>
                                    </p:set>
                                    <p:anim calcmode="lin" valueType="num">
                                      <p:cBhvr>
                                        <p:cTn id="13" dur="1000" fill="hold"/>
                                        <p:tgtEl>
                                          <p:spTgt spid="168"/>
                                        </p:tgtEl>
                                        <p:attrNameLst>
                                          <p:attrName>ppt_x</p:attrName>
                                        </p:attrNameLst>
                                      </p:cBhvr>
                                      <p:tavLst>
                                        <p:tav tm="0">
                                          <p:val>
                                            <p:strVal val="#ppt_x"/>
                                          </p:val>
                                        </p:tav>
                                        <p:tav tm="100000">
                                          <p:val>
                                            <p:strVal val="#ppt_x"/>
                                          </p:val>
                                        </p:tav>
                                      </p:tavLst>
                                    </p:anim>
                                    <p:anim calcmode="lin" valueType="num">
                                      <p:cBhvr>
                                        <p:cTn id="14" dur="1000" fill="hold"/>
                                        <p:tgtEl>
                                          <p:spTgt spid="1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2"/>
      <p:bldP build="whole" bldLvl="1" animBg="1" rev="0" advAuto="0" spid="16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Notable recent software supply chain issues"/>
          <p:cNvSpPr txBox="1"/>
          <p:nvPr>
            <p:ph type="title"/>
          </p:nvPr>
        </p:nvSpPr>
        <p:spPr>
          <a:prstGeom prst="rect">
            <a:avLst/>
          </a:prstGeom>
        </p:spPr>
        <p:txBody>
          <a:bodyPr/>
          <a:lstStyle/>
          <a:p>
            <a:pPr/>
            <a:r>
              <a:t>Notable recent software supply chain issues</a:t>
            </a:r>
          </a:p>
        </p:txBody>
      </p:sp>
      <p:sp>
        <p:nvSpPr>
          <p:cNvPr id="173" name="Solar Winds Orion  - 2020…"/>
          <p:cNvSpPr txBox="1"/>
          <p:nvPr>
            <p:ph type="body" sz="half" idx="1"/>
          </p:nvPr>
        </p:nvSpPr>
        <p:spPr>
          <a:xfrm>
            <a:off x="1206500" y="2577577"/>
            <a:ext cx="10350942" cy="9926939"/>
          </a:xfrm>
          <a:prstGeom prst="rect">
            <a:avLst/>
          </a:prstGeom>
        </p:spPr>
        <p:txBody>
          <a:bodyPr/>
          <a:lstStyle/>
          <a:p>
            <a:pPr marL="0" indent="0">
              <a:buSzTx/>
              <a:buNone/>
            </a:pPr>
            <a:r>
              <a:t>Solar Winds Orion  - 2020</a:t>
            </a:r>
          </a:p>
          <a:p>
            <a:pPr marL="0" indent="0">
              <a:buSzTx/>
              <a:buNone/>
            </a:pPr>
            <a:r>
              <a:t>PHP git repository - 2021</a:t>
            </a:r>
          </a:p>
          <a:p>
            <a:pPr marL="0" indent="0">
              <a:buSzTx/>
              <a:buNone/>
            </a:pPr>
            <a:r>
              <a:t>Homebrew - 2021</a:t>
            </a:r>
          </a:p>
          <a:p>
            <a:pPr marL="0" indent="0">
              <a:buSzTx/>
              <a:buNone/>
            </a:pPr>
            <a:r>
              <a:t>Log4j - 2021</a:t>
            </a:r>
          </a:p>
        </p:txBody>
      </p:sp>
      <p:pic>
        <p:nvPicPr>
          <p:cNvPr id="174" name="SolarWinds-Logo.wine.png" descr="SolarWinds-Logo.wine.png"/>
          <p:cNvPicPr>
            <a:picLocks noChangeAspect="1"/>
          </p:cNvPicPr>
          <p:nvPr/>
        </p:nvPicPr>
        <p:blipFill>
          <a:blip r:embed="rId3">
            <a:extLst/>
          </a:blip>
          <a:stretch>
            <a:fillRect/>
          </a:stretch>
        </p:blipFill>
        <p:spPr>
          <a:xfrm>
            <a:off x="11152697" y="364436"/>
            <a:ext cx="8805185" cy="5870122"/>
          </a:xfrm>
          <a:prstGeom prst="rect">
            <a:avLst/>
          </a:prstGeom>
          <a:ln w="12700">
            <a:miter lim="400000"/>
          </a:ln>
        </p:spPr>
      </p:pic>
      <p:pic>
        <p:nvPicPr>
          <p:cNvPr id="175" name="PHP-logo.svg.png" descr="PHP-logo.svg.png"/>
          <p:cNvPicPr>
            <a:picLocks noChangeAspect="1"/>
          </p:cNvPicPr>
          <p:nvPr/>
        </p:nvPicPr>
        <p:blipFill>
          <a:blip r:embed="rId4">
            <a:extLst/>
          </a:blip>
          <a:stretch>
            <a:fillRect/>
          </a:stretch>
        </p:blipFill>
        <p:spPr>
          <a:xfrm>
            <a:off x="15586350" y="4653244"/>
            <a:ext cx="7018278" cy="3790601"/>
          </a:xfrm>
          <a:prstGeom prst="rect">
            <a:avLst/>
          </a:prstGeom>
          <a:ln w="12700">
            <a:miter lim="400000"/>
          </a:ln>
        </p:spPr>
      </p:pic>
      <p:pic>
        <p:nvPicPr>
          <p:cNvPr id="176" name="homebrew-256x256.png" descr="homebrew-256x256.png"/>
          <p:cNvPicPr>
            <a:picLocks noChangeAspect="1"/>
          </p:cNvPicPr>
          <p:nvPr/>
        </p:nvPicPr>
        <p:blipFill>
          <a:blip r:embed="rId5">
            <a:extLst/>
          </a:blip>
          <a:stretch>
            <a:fillRect/>
          </a:stretch>
        </p:blipFill>
        <p:spPr>
          <a:xfrm>
            <a:off x="11370736" y="6372222"/>
            <a:ext cx="3251201" cy="3251201"/>
          </a:xfrm>
          <a:prstGeom prst="rect">
            <a:avLst/>
          </a:prstGeom>
          <a:ln w="12700">
            <a:miter lim="400000"/>
          </a:ln>
        </p:spPr>
      </p:pic>
      <p:pic>
        <p:nvPicPr>
          <p:cNvPr id="177" name="log4j-high-res.jpg" descr="log4j-high-res.jpg"/>
          <p:cNvPicPr>
            <a:picLocks noChangeAspect="1"/>
          </p:cNvPicPr>
          <p:nvPr/>
        </p:nvPicPr>
        <p:blipFill>
          <a:blip r:embed="rId6">
            <a:extLst/>
          </a:blip>
          <a:stretch>
            <a:fillRect/>
          </a:stretch>
        </p:blipFill>
        <p:spPr>
          <a:xfrm>
            <a:off x="15200549" y="9753754"/>
            <a:ext cx="7789882" cy="31500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74"/>
                                        </p:tgtEl>
                                        <p:attrNameLst>
                                          <p:attrName>style.visibility</p:attrName>
                                        </p:attrNameLst>
                                      </p:cBhvr>
                                      <p:to>
                                        <p:strVal val="visible"/>
                                      </p:to>
                                    </p:set>
                                    <p:anim calcmode="lin" valueType="num">
                                      <p:cBhvr>
                                        <p:cTn id="7" dur="1000" fill="hold"/>
                                        <p:tgtEl>
                                          <p:spTgt spid="174"/>
                                        </p:tgtEl>
                                        <p:attrNameLst>
                                          <p:attrName>ppt_x</p:attrName>
                                        </p:attrNameLst>
                                      </p:cBhvr>
                                      <p:tavLst>
                                        <p:tav tm="0">
                                          <p:val>
                                            <p:strVal val="#ppt_x"/>
                                          </p:val>
                                        </p:tav>
                                        <p:tav tm="100000">
                                          <p:val>
                                            <p:strVal val="#ppt_x"/>
                                          </p:val>
                                        </p:tav>
                                      </p:tavLst>
                                    </p:anim>
                                    <p:anim calcmode="lin" valueType="num">
                                      <p:cBhvr>
                                        <p:cTn id="8" dur="1000" fill="hold"/>
                                        <p:tgtEl>
                                          <p:spTgt spid="17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75"/>
                                        </p:tgtEl>
                                        <p:attrNameLst>
                                          <p:attrName>style.visibility</p:attrName>
                                        </p:attrNameLst>
                                      </p:cBhvr>
                                      <p:to>
                                        <p:strVal val="visible"/>
                                      </p:to>
                                    </p:se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76"/>
                                        </p:tgtEl>
                                        <p:attrNameLst>
                                          <p:attrName>style.visibility</p:attrName>
                                        </p:attrNameLst>
                                      </p:cBhvr>
                                      <p:to>
                                        <p:strVal val="visible"/>
                                      </p:to>
                                    </p:set>
                                    <p:anim calcmode="lin" valueType="num">
                                      <p:cBhvr>
                                        <p:cTn id="19" dur="1000" fill="hold"/>
                                        <p:tgtEl>
                                          <p:spTgt spid="176"/>
                                        </p:tgtEl>
                                        <p:attrNameLst>
                                          <p:attrName>ppt_x</p:attrName>
                                        </p:attrNameLst>
                                      </p:cBhvr>
                                      <p:tavLst>
                                        <p:tav tm="0">
                                          <p:val>
                                            <p:strVal val="#ppt_x"/>
                                          </p:val>
                                        </p:tav>
                                        <p:tav tm="100000">
                                          <p:val>
                                            <p:strVal val="#ppt_x"/>
                                          </p:val>
                                        </p:tav>
                                      </p:tavLst>
                                    </p:anim>
                                    <p:anim calcmode="lin" valueType="num">
                                      <p:cBhvr>
                                        <p:cTn id="20" dur="1000" fill="hold"/>
                                        <p:tgtEl>
                                          <p:spTgt spid="17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177"/>
                                        </p:tgtEl>
                                        <p:attrNameLst>
                                          <p:attrName>style.visibility</p:attrName>
                                        </p:attrNameLst>
                                      </p:cBhvr>
                                      <p:to>
                                        <p:strVal val="visible"/>
                                      </p:to>
                                    </p:set>
                                    <p:anim calcmode="lin" valueType="num">
                                      <p:cBhvr>
                                        <p:cTn id="25" dur="1000" fill="hold"/>
                                        <p:tgtEl>
                                          <p:spTgt spid="177"/>
                                        </p:tgtEl>
                                        <p:attrNameLst>
                                          <p:attrName>ppt_x</p:attrName>
                                        </p:attrNameLst>
                                      </p:cBhvr>
                                      <p:tavLst>
                                        <p:tav tm="0">
                                          <p:val>
                                            <p:strVal val="#ppt_x"/>
                                          </p:val>
                                        </p:tav>
                                        <p:tav tm="100000">
                                          <p:val>
                                            <p:strVal val="#ppt_x"/>
                                          </p:val>
                                        </p:tav>
                                      </p:tavLst>
                                    </p:anim>
                                    <p:anim calcmode="lin" valueType="num">
                                      <p:cBhvr>
                                        <p:cTn id="26" dur="1000" fill="hold"/>
                                        <p:tgtEl>
                                          <p:spTgt spid="1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1"/>
      <p:bldP build="whole" bldLvl="1" animBg="1" rev="0" advAuto="0" spid="175" grpId="2"/>
      <p:bldP build="whole" bldLvl="1" animBg="1" rev="0" advAuto="0" spid="176" grpId="3"/>
      <p:bldP build="whole" bldLvl="1" animBg="1" rev="0" advAuto="0" spid="177"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Non-Software Supply Chain concepts"/>
          <p:cNvSpPr txBox="1"/>
          <p:nvPr>
            <p:ph type="title"/>
          </p:nvPr>
        </p:nvSpPr>
        <p:spPr>
          <a:prstGeom prst="rect">
            <a:avLst/>
          </a:prstGeom>
        </p:spPr>
        <p:txBody>
          <a:bodyPr/>
          <a:lstStyle/>
          <a:p>
            <a:pPr/>
            <a:r>
              <a:t>Non-Software Supply Chain concepts</a:t>
            </a:r>
          </a:p>
        </p:txBody>
      </p:sp>
      <p:sp>
        <p:nvSpPr>
          <p:cNvPr id="182" name="Some apply, some do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apply, some don’t.</a:t>
            </a:r>
          </a:p>
        </p:txBody>
      </p:sp>
      <p:sp>
        <p:nvSpPr>
          <p:cNvPr id="183" name="Traceability and Transparency"/>
          <p:cNvSpPr txBox="1"/>
          <p:nvPr/>
        </p:nvSpPr>
        <p:spPr>
          <a:xfrm>
            <a:off x="967652" y="3919226"/>
            <a:ext cx="8535671"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Traceability and Transparency</a:t>
            </a:r>
          </a:p>
        </p:txBody>
      </p:sp>
      <p:sp>
        <p:nvSpPr>
          <p:cNvPr id="184" name="Safety and Quality"/>
          <p:cNvSpPr txBox="1"/>
          <p:nvPr/>
        </p:nvSpPr>
        <p:spPr>
          <a:xfrm>
            <a:off x="5352476" y="5503532"/>
            <a:ext cx="531304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Safety and Quality</a:t>
            </a:r>
          </a:p>
        </p:txBody>
      </p:sp>
      <p:sp>
        <p:nvSpPr>
          <p:cNvPr id="185" name="Production…"/>
          <p:cNvSpPr txBox="1"/>
          <p:nvPr/>
        </p:nvSpPr>
        <p:spPr>
          <a:xfrm>
            <a:off x="16050244" y="5058438"/>
            <a:ext cx="6348096" cy="5417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Production</a:t>
            </a:r>
          </a:p>
          <a:p>
            <a:pPr>
              <a:defRPr sz="5000"/>
            </a:pPr>
            <a:r>
              <a:t>Processing</a:t>
            </a:r>
          </a:p>
          <a:p>
            <a:pPr>
              <a:defRPr sz="5000"/>
            </a:pPr>
            <a:r>
              <a:t>Packaging</a:t>
            </a:r>
          </a:p>
          <a:p>
            <a:pPr>
              <a:defRPr sz="5000"/>
            </a:pPr>
            <a:r>
              <a:t>Storage</a:t>
            </a:r>
          </a:p>
          <a:p>
            <a:pPr>
              <a:defRPr sz="5000"/>
            </a:pPr>
            <a:r>
              <a:t>Physical Distribution</a:t>
            </a:r>
          </a:p>
          <a:p>
            <a:pPr>
              <a:defRPr sz="5000"/>
            </a:pPr>
            <a:r>
              <a:t>Inventory Control</a:t>
            </a:r>
          </a:p>
          <a:p>
            <a:pPr>
              <a:defRPr sz="5000"/>
            </a:pPr>
            <a:r>
              <a:t>Disposal and Cleanup</a:t>
            </a:r>
          </a:p>
        </p:txBody>
      </p:sp>
      <p:sp>
        <p:nvSpPr>
          <p:cNvPr id="186" name="Logistics"/>
          <p:cNvSpPr txBox="1"/>
          <p:nvPr/>
        </p:nvSpPr>
        <p:spPr>
          <a:xfrm>
            <a:off x="2711029" y="7087838"/>
            <a:ext cx="2654301"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Logistics</a:t>
            </a:r>
          </a:p>
        </p:txBody>
      </p:sp>
      <p:sp>
        <p:nvSpPr>
          <p:cNvPr id="187" name="Tracking Distribution"/>
          <p:cNvSpPr txBox="1"/>
          <p:nvPr/>
        </p:nvSpPr>
        <p:spPr>
          <a:xfrm>
            <a:off x="4804230" y="8556902"/>
            <a:ext cx="5924551"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Tracking Distribution</a:t>
            </a:r>
          </a:p>
        </p:txBody>
      </p:sp>
      <p:sp>
        <p:nvSpPr>
          <p:cNvPr id="188" name="After-Sales Tracking"/>
          <p:cNvSpPr txBox="1"/>
          <p:nvPr/>
        </p:nvSpPr>
        <p:spPr>
          <a:xfrm>
            <a:off x="1413795" y="10256449"/>
            <a:ext cx="579437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After-Sales Tracking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ppt_x"/>
                                          </p:val>
                                        </p:tav>
                                        <p:tav tm="100000">
                                          <p:val>
                                            <p:strVal val="#ppt_x"/>
                                          </p:val>
                                        </p:tav>
                                      </p:tavLst>
                                    </p:anim>
                                    <p:anim calcmode="lin" valueType="num">
                                      <p:cBhvr>
                                        <p:cTn id="8" dur="1000" fill="hold"/>
                                        <p:tgtEl>
                                          <p:spTgt spid="18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84"/>
                                        </p:tgtEl>
                                        <p:attrNameLst>
                                          <p:attrName>style.visibility</p:attrName>
                                        </p:attrNameLst>
                                      </p:cBhvr>
                                      <p:to>
                                        <p:strVal val="visible"/>
                                      </p:to>
                                    </p:set>
                                    <p:anim calcmode="lin" valueType="num">
                                      <p:cBhvr>
                                        <p:cTn id="13" dur="1000" fill="hold"/>
                                        <p:tgtEl>
                                          <p:spTgt spid="184"/>
                                        </p:tgtEl>
                                        <p:attrNameLst>
                                          <p:attrName>ppt_x</p:attrName>
                                        </p:attrNameLst>
                                      </p:cBhvr>
                                      <p:tavLst>
                                        <p:tav tm="0">
                                          <p:val>
                                            <p:strVal val="#ppt_x"/>
                                          </p:val>
                                        </p:tav>
                                        <p:tav tm="100000">
                                          <p:val>
                                            <p:strVal val="#ppt_x"/>
                                          </p:val>
                                        </p:tav>
                                      </p:tavLst>
                                    </p:anim>
                                    <p:anim calcmode="lin" valueType="num">
                                      <p:cBhvr>
                                        <p:cTn id="14" dur="1000" fill="hold"/>
                                        <p:tgtEl>
                                          <p:spTgt spid="18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86"/>
                                        </p:tgtEl>
                                        <p:attrNameLst>
                                          <p:attrName>style.visibility</p:attrName>
                                        </p:attrNameLst>
                                      </p:cBhvr>
                                      <p:to>
                                        <p:strVal val="visible"/>
                                      </p:to>
                                    </p:set>
                                    <p:anim calcmode="lin" valueType="num">
                                      <p:cBhvr>
                                        <p:cTn id="19" dur="1000" fill="hold"/>
                                        <p:tgtEl>
                                          <p:spTgt spid="186"/>
                                        </p:tgtEl>
                                        <p:attrNameLst>
                                          <p:attrName>ppt_x</p:attrName>
                                        </p:attrNameLst>
                                      </p:cBhvr>
                                      <p:tavLst>
                                        <p:tav tm="0">
                                          <p:val>
                                            <p:strVal val="#ppt_x"/>
                                          </p:val>
                                        </p:tav>
                                        <p:tav tm="100000">
                                          <p:val>
                                            <p:strVal val="#ppt_x"/>
                                          </p:val>
                                        </p:tav>
                                      </p:tavLst>
                                    </p:anim>
                                    <p:anim calcmode="lin" valueType="num">
                                      <p:cBhvr>
                                        <p:cTn id="20" dur="1000" fill="hold"/>
                                        <p:tgtEl>
                                          <p:spTgt spid="18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187"/>
                                        </p:tgtEl>
                                        <p:attrNameLst>
                                          <p:attrName>style.visibility</p:attrName>
                                        </p:attrNameLst>
                                      </p:cBhvr>
                                      <p:to>
                                        <p:strVal val="visible"/>
                                      </p:to>
                                    </p:set>
                                    <p:anim calcmode="lin" valueType="num">
                                      <p:cBhvr>
                                        <p:cTn id="25" dur="1000" fill="hold"/>
                                        <p:tgtEl>
                                          <p:spTgt spid="187"/>
                                        </p:tgtEl>
                                        <p:attrNameLst>
                                          <p:attrName>ppt_x</p:attrName>
                                        </p:attrNameLst>
                                      </p:cBhvr>
                                      <p:tavLst>
                                        <p:tav tm="0">
                                          <p:val>
                                            <p:strVal val="#ppt_x"/>
                                          </p:val>
                                        </p:tav>
                                        <p:tav tm="100000">
                                          <p:val>
                                            <p:strVal val="#ppt_x"/>
                                          </p:val>
                                        </p:tav>
                                      </p:tavLst>
                                    </p:anim>
                                    <p:anim calcmode="lin" valueType="num">
                                      <p:cBhvr>
                                        <p:cTn id="26" dur="1000" fill="hold"/>
                                        <p:tgtEl>
                                          <p:spTgt spid="18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el" backwards="0">
                                    <p:tmAbs val="0"/>
                                  </p:iterate>
                                  <p:childTnLst>
                                    <p:set>
                                      <p:cBhvr>
                                        <p:cTn id="30" fill="hold"/>
                                        <p:tgtEl>
                                          <p:spTgt spid="188"/>
                                        </p:tgtEl>
                                        <p:attrNameLst>
                                          <p:attrName>style.visibility</p:attrName>
                                        </p:attrNameLst>
                                      </p:cBhvr>
                                      <p:to>
                                        <p:strVal val="visible"/>
                                      </p:to>
                                    </p:set>
                                    <p:anim calcmode="lin" valueType="num">
                                      <p:cBhvr>
                                        <p:cTn id="31" dur="1000" fill="hold"/>
                                        <p:tgtEl>
                                          <p:spTgt spid="188"/>
                                        </p:tgtEl>
                                        <p:attrNameLst>
                                          <p:attrName>ppt_x</p:attrName>
                                        </p:attrNameLst>
                                      </p:cBhvr>
                                      <p:tavLst>
                                        <p:tav tm="0">
                                          <p:val>
                                            <p:strVal val="#ppt_x"/>
                                          </p:val>
                                        </p:tav>
                                        <p:tav tm="100000">
                                          <p:val>
                                            <p:strVal val="#ppt_x"/>
                                          </p:val>
                                        </p:tav>
                                      </p:tavLst>
                                    </p:anim>
                                    <p:anim calcmode="lin" valueType="num">
                                      <p:cBhvr>
                                        <p:cTn id="32" dur="1000" fill="hold"/>
                                        <p:tgtEl>
                                          <p:spTgt spid="18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el" backwards="0">
                                    <p:tmAbs val="0"/>
                                  </p:iterate>
                                  <p:childTnLst>
                                    <p:set>
                                      <p:cBhvr>
                                        <p:cTn id="36" fill="hold"/>
                                        <p:tgtEl>
                                          <p:spTgt spid="185"/>
                                        </p:tgtEl>
                                        <p:attrNameLst>
                                          <p:attrName>style.visibility</p:attrName>
                                        </p:attrNameLst>
                                      </p:cBhvr>
                                      <p:to>
                                        <p:strVal val="visible"/>
                                      </p:to>
                                    </p:set>
                                    <p:anim calcmode="lin" valueType="num">
                                      <p:cBhvr>
                                        <p:cTn id="37" dur="1000" fill="hold"/>
                                        <p:tgtEl>
                                          <p:spTgt spid="185"/>
                                        </p:tgtEl>
                                        <p:attrNameLst>
                                          <p:attrName>ppt_x</p:attrName>
                                        </p:attrNameLst>
                                      </p:cBhvr>
                                      <p:tavLst>
                                        <p:tav tm="0">
                                          <p:val>
                                            <p:strVal val="#ppt_x"/>
                                          </p:val>
                                        </p:tav>
                                        <p:tav tm="100000">
                                          <p:val>
                                            <p:strVal val="#ppt_x"/>
                                          </p:val>
                                        </p:tav>
                                      </p:tavLst>
                                    </p:anim>
                                    <p:anim calcmode="lin" valueType="num">
                                      <p:cBhvr>
                                        <p:cTn id="38" dur="1000" fill="hold"/>
                                        <p:tgtEl>
                                          <p:spTgt spid="1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5"/>
      <p:bldP build="whole" bldLvl="1" animBg="1" rev="0" advAuto="0" spid="183" grpId="1"/>
      <p:bldP build="whole" bldLvl="1" animBg="1" rev="0" advAuto="0" spid="187" grpId="4"/>
      <p:bldP build="whole" bldLvl="1" animBg="1" rev="0" advAuto="0" spid="186" grpId="3"/>
      <p:bldP build="whole" bldLvl="1" animBg="1" rev="0" advAuto="0" spid="185" grpId="6"/>
      <p:bldP build="whole" bldLvl="1" animBg="1" rev="0" advAuto="0" spid="184"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2" name="Traceability and Transparency"/>
          <p:cNvSpPr txBox="1"/>
          <p:nvPr>
            <p:ph type="title"/>
          </p:nvPr>
        </p:nvSpPr>
        <p:spPr>
          <a:prstGeom prst="rect">
            <a:avLst/>
          </a:prstGeom>
        </p:spPr>
        <p:txBody>
          <a:bodyPr/>
          <a:lstStyle>
            <a:lvl1pPr>
              <a:defRPr>
                <a:solidFill>
                  <a:srgbClr val="000000"/>
                </a:solidFill>
              </a:defRPr>
            </a:lvl1pPr>
          </a:lstStyle>
          <a:p>
            <a:pPr/>
            <a:r>
              <a:t>Traceability and Transparency</a:t>
            </a:r>
          </a:p>
        </p:txBody>
      </p:sp>
      <p:sp>
        <p:nvSpPr>
          <p:cNvPr id="193" name="“When the lack of transparency in supply chains delays the identification of contamination sources and the root causes of product problems, the economic and public health costs can be considerable.”…"/>
          <p:cNvSpPr txBox="1"/>
          <p:nvPr>
            <p:ph type="body" sz="quarter" idx="1"/>
          </p:nvPr>
        </p:nvSpPr>
        <p:spPr>
          <a:xfrm>
            <a:off x="1206500" y="3308844"/>
            <a:ext cx="21971000" cy="1879069"/>
          </a:xfrm>
          <a:prstGeom prst="rect">
            <a:avLst/>
          </a:prstGeom>
          <a:solidFill>
            <a:srgbClr val="FFFFFF"/>
          </a:solidFill>
        </p:spPr>
        <p:txBody>
          <a:bodyPr/>
          <a:lstStyle/>
          <a:p>
            <a:pPr marL="0" indent="0" algn="ctr" defTabSz="825500">
              <a:lnSpc>
                <a:spcPct val="100000"/>
              </a:lnSpc>
              <a:spcBef>
                <a:spcPts val="0"/>
              </a:spcBef>
              <a:buSzTx/>
              <a:buNone/>
              <a:defRPr sz="3200">
                <a:solidFill>
                  <a:srgbClr val="000000"/>
                </a:solidFill>
                <a:latin typeface="Helvetica Neue Medium"/>
                <a:ea typeface="Helvetica Neue Medium"/>
                <a:cs typeface="Helvetica Neue Medium"/>
                <a:sym typeface="Helvetica Neue Medium"/>
              </a:defRPr>
            </a:pPr>
            <a:r>
              <a:t>“When the lack of transparency in supply chains delays the identification of contamination sources and the root causes of product problems, the economic and public health costs can be considerable.”</a:t>
            </a:r>
          </a:p>
          <a:p>
            <a:pPr marL="0" indent="0" algn="ctr" defTabSz="825500">
              <a:lnSpc>
                <a:spcPct val="100000"/>
              </a:lnSpc>
              <a:spcBef>
                <a:spcPts val="0"/>
              </a:spcBef>
              <a:buSzTx/>
              <a:buNone/>
              <a:defRPr sz="3200">
                <a:solidFill>
                  <a:srgbClr val="000000"/>
                </a:solidFill>
                <a:latin typeface="Helvetica Neue Medium"/>
                <a:ea typeface="Helvetica Neue Medium"/>
                <a:cs typeface="Helvetica Neue Medium"/>
                <a:sym typeface="Helvetica Neue Medium"/>
              </a:defRPr>
            </a:pPr>
            <a:r>
              <a:rPr>
                <a:solidFill>
                  <a:srgbClr val="666666"/>
                </a:solidFill>
              </a:rPr>
              <a:t>-Scott Gottlieb, </a:t>
            </a:r>
            <a:r>
              <a:rPr u="sng">
                <a:hlinkClick r:id="rId3" invalidUrl="" action="" tgtFrame="" tooltip="" history="1" highlightClick="0" endSnd="0"/>
              </a:rPr>
              <a:t>Statement as FDA Commissioner</a:t>
            </a:r>
            <a:r>
              <a:rPr>
                <a:solidFill>
                  <a:srgbClr val="666666"/>
                </a:solidFill>
              </a:rPr>
              <a:t>, March 19, 2019</a:t>
            </a:r>
          </a:p>
        </p:txBody>
      </p:sp>
      <p:sp>
        <p:nvSpPr>
          <p:cNvPr id="194" name="Ingredients (Dependencies)…"/>
          <p:cNvSpPr txBox="1"/>
          <p:nvPr/>
        </p:nvSpPr>
        <p:spPr>
          <a:xfrm>
            <a:off x="1217280" y="6453784"/>
            <a:ext cx="7429347" cy="5872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609599" indent="-609599" algn="l">
              <a:lnSpc>
                <a:spcPct val="90000"/>
              </a:lnSpc>
              <a:spcBef>
                <a:spcPts val="4500"/>
              </a:spcBef>
              <a:buSzPct val="123000"/>
              <a:buChar char="•"/>
              <a:defRPr sz="4200">
                <a:solidFill>
                  <a:srgbClr val="000000"/>
                </a:solidFill>
              </a:defRPr>
            </a:pPr>
            <a:r>
              <a:t>Ingredients (Dependencies)</a:t>
            </a:r>
          </a:p>
          <a:p>
            <a:pPr marL="609599" indent="-609599" algn="l">
              <a:lnSpc>
                <a:spcPct val="90000"/>
              </a:lnSpc>
              <a:spcBef>
                <a:spcPts val="4500"/>
              </a:spcBef>
              <a:buSzPct val="123000"/>
              <a:buChar char="•"/>
              <a:defRPr sz="4200">
                <a:solidFill>
                  <a:srgbClr val="000000"/>
                </a:solidFill>
              </a:defRPr>
            </a:pPr>
            <a:r>
              <a:t>Producer (Author)</a:t>
            </a:r>
          </a:p>
          <a:p>
            <a:pPr marL="609599" indent="-609599" algn="l">
              <a:lnSpc>
                <a:spcPct val="90000"/>
              </a:lnSpc>
              <a:spcBef>
                <a:spcPts val="4500"/>
              </a:spcBef>
              <a:buSzPct val="123000"/>
              <a:buChar char="•"/>
              <a:defRPr sz="4200">
                <a:solidFill>
                  <a:srgbClr val="000000"/>
                </a:solidFill>
              </a:defRPr>
            </a:pPr>
            <a:r>
              <a:t>Location (Deployments)</a:t>
            </a:r>
          </a:p>
          <a:p>
            <a:pPr marL="609599" indent="-609599" algn="l">
              <a:lnSpc>
                <a:spcPct val="90000"/>
              </a:lnSpc>
              <a:spcBef>
                <a:spcPts val="4500"/>
              </a:spcBef>
              <a:buSzPct val="123000"/>
              <a:buChar char="•"/>
              <a:defRPr sz="4200">
                <a:solidFill>
                  <a:srgbClr val="000000"/>
                </a:solidFill>
              </a:defRPr>
            </a:pPr>
            <a:r>
              <a:t>Problems/Recalls (Vulnerabilities)</a:t>
            </a:r>
          </a:p>
        </p:txBody>
      </p:sp>
      <p:pic>
        <p:nvPicPr>
          <p:cNvPr id="195" name="Image" descr="Image"/>
          <p:cNvPicPr>
            <a:picLocks noChangeAspect="1"/>
          </p:cNvPicPr>
          <p:nvPr/>
        </p:nvPicPr>
        <p:blipFill>
          <a:blip r:embed="rId4">
            <a:extLst/>
          </a:blip>
          <a:stretch>
            <a:fillRect/>
          </a:stretch>
        </p:blipFill>
        <p:spPr>
          <a:xfrm>
            <a:off x="18296362" y="6478099"/>
            <a:ext cx="4889501" cy="6210301"/>
          </a:xfrm>
          <a:prstGeom prst="rect">
            <a:avLst/>
          </a:prstGeom>
          <a:ln w="12700">
            <a:miter lim="400000"/>
          </a:ln>
        </p:spPr>
      </p:pic>
      <p:pic>
        <p:nvPicPr>
          <p:cNvPr id="196" name="Image" descr="Image"/>
          <p:cNvPicPr>
            <a:picLocks noChangeAspect="1"/>
          </p:cNvPicPr>
          <p:nvPr/>
        </p:nvPicPr>
        <p:blipFill>
          <a:blip r:embed="rId5">
            <a:extLst/>
          </a:blip>
          <a:stretch>
            <a:fillRect/>
          </a:stretch>
        </p:blipFill>
        <p:spPr>
          <a:xfrm>
            <a:off x="8817667" y="6446932"/>
            <a:ext cx="9307654" cy="488651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afety and Quality"/>
          <p:cNvSpPr txBox="1"/>
          <p:nvPr>
            <p:ph type="title"/>
          </p:nvPr>
        </p:nvSpPr>
        <p:spPr>
          <a:prstGeom prst="rect">
            <a:avLst/>
          </a:prstGeom>
        </p:spPr>
        <p:txBody>
          <a:bodyPr/>
          <a:lstStyle/>
          <a:p>
            <a:pPr/>
            <a:r>
              <a:t>Safety and Quality</a:t>
            </a:r>
          </a:p>
        </p:txBody>
      </p:sp>
      <p:sp>
        <p:nvSpPr>
          <p:cNvPr id="201" name="Freshness…"/>
          <p:cNvSpPr txBox="1"/>
          <p:nvPr>
            <p:ph type="body" idx="1"/>
          </p:nvPr>
        </p:nvSpPr>
        <p:spPr>
          <a:xfrm>
            <a:off x="1206500" y="2814150"/>
            <a:ext cx="21971000" cy="6259826"/>
          </a:xfrm>
          <a:prstGeom prst="rect">
            <a:avLst/>
          </a:prstGeom>
        </p:spPr>
        <p:txBody>
          <a:bodyPr/>
          <a:lstStyle/>
          <a:p>
            <a:pPr marL="0" indent="0">
              <a:buSzTx/>
              <a:buNone/>
            </a:pPr>
            <a:r>
              <a:t>Freshness</a:t>
            </a:r>
          </a:p>
          <a:p>
            <a:pPr marL="0" indent="0">
              <a:buSzTx/>
              <a:buNone/>
            </a:pPr>
            <a:r>
              <a:t>Packaging</a:t>
            </a:r>
          </a:p>
          <a:p>
            <a:pPr marL="0" indent="0">
              <a:buSzTx/>
              <a:buNone/>
            </a:pPr>
            <a:r>
              <a:t>Personnel safety (Labor laws, transport laws)</a:t>
            </a:r>
          </a:p>
          <a:p>
            <a:pPr marL="0" indent="0">
              <a:buSzTx/>
              <a:buNone/>
            </a:pPr>
          </a:p>
          <a:p>
            <a:pPr marL="0" indent="0">
              <a:buSzTx/>
              <a:buNone/>
            </a:pPr>
            <a:r>
              <a:t>Safety and Quality apply to software, but in a different way</a:t>
            </a:r>
          </a:p>
        </p:txBody>
      </p:sp>
      <p:pic>
        <p:nvPicPr>
          <p:cNvPr id="202" name="Poison_Help.svg.png" descr="Poison_Help.svg.png"/>
          <p:cNvPicPr>
            <a:picLocks noChangeAspect="1"/>
          </p:cNvPicPr>
          <p:nvPr/>
        </p:nvPicPr>
        <p:blipFill>
          <a:blip r:embed="rId3">
            <a:extLst/>
          </a:blip>
          <a:stretch>
            <a:fillRect/>
          </a:stretch>
        </p:blipFill>
        <p:spPr>
          <a:xfrm>
            <a:off x="16897060" y="9036793"/>
            <a:ext cx="4150144" cy="4150144"/>
          </a:xfrm>
          <a:prstGeom prst="rect">
            <a:avLst/>
          </a:prstGeom>
          <a:ln w="12700">
            <a:miter lim="400000"/>
          </a:ln>
        </p:spPr>
      </p:pic>
      <p:sp>
        <p:nvSpPr>
          <p:cNvPr id="203" name="You or your team, as the developer, are responsible for the quality and safety of your code"/>
          <p:cNvSpPr txBox="1"/>
          <p:nvPr/>
        </p:nvSpPr>
        <p:spPr>
          <a:xfrm>
            <a:off x="1080107" y="9062371"/>
            <a:ext cx="15969294"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vl1pPr>
          </a:lstStyle>
          <a:p>
            <a:pPr/>
            <a:r>
              <a:t>You or your team, as the developer, are responsible for the quality and safety of your code</a:t>
            </a:r>
          </a:p>
        </p:txBody>
      </p:sp>
      <p:sp>
        <p:nvSpPr>
          <p:cNvPr id="204" name="Keep ’Toxic Ingredients’ out of your code!"/>
          <p:cNvSpPr txBox="1"/>
          <p:nvPr/>
        </p:nvSpPr>
        <p:spPr>
          <a:xfrm>
            <a:off x="3334056" y="11379419"/>
            <a:ext cx="1146139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Keep ’Toxic Ingredients’ out of your code!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03"/>
                                        </p:tgtEl>
                                        <p:attrNameLst>
                                          <p:attrName>style.visibility</p:attrName>
                                        </p:attrNameLst>
                                      </p:cBhvr>
                                      <p:to>
                                        <p:strVal val="visible"/>
                                      </p:to>
                                    </p:set>
                                    <p:anim calcmode="lin" valueType="num">
                                      <p:cBhvr>
                                        <p:cTn id="7" dur="1000" fill="hold"/>
                                        <p:tgtEl>
                                          <p:spTgt spid="203"/>
                                        </p:tgtEl>
                                        <p:attrNameLst>
                                          <p:attrName>ppt_x</p:attrName>
                                        </p:attrNameLst>
                                      </p:cBhvr>
                                      <p:tavLst>
                                        <p:tav tm="0">
                                          <p:val>
                                            <p:strVal val="#ppt_x"/>
                                          </p:val>
                                        </p:tav>
                                        <p:tav tm="100000">
                                          <p:val>
                                            <p:strVal val="#ppt_x"/>
                                          </p:val>
                                        </p:tav>
                                      </p:tavLst>
                                    </p:anim>
                                    <p:anim calcmode="lin" valueType="num">
                                      <p:cBhvr>
                                        <p:cTn id="8" dur="1000" fill="hold"/>
                                        <p:tgtEl>
                                          <p:spTgt spid="20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02"/>
                                        </p:tgtEl>
                                        <p:attrNameLst>
                                          <p:attrName>style.visibility</p:attrName>
                                        </p:attrNameLst>
                                      </p:cBhvr>
                                      <p:to>
                                        <p:strVal val="visible"/>
                                      </p:to>
                                    </p:set>
                                    <p:anim calcmode="lin" valueType="num">
                                      <p:cBhvr>
                                        <p:cTn id="13" dur="1500" fill="hold"/>
                                        <p:tgtEl>
                                          <p:spTgt spid="202"/>
                                        </p:tgtEl>
                                        <p:attrNameLst>
                                          <p:attrName>ppt_w</p:attrName>
                                        </p:attrNameLst>
                                      </p:cBhvr>
                                      <p:tavLst>
                                        <p:tav tm="0">
                                          <p:val>
                                            <p:fltVal val="0"/>
                                          </p:val>
                                        </p:tav>
                                        <p:tav tm="100000">
                                          <p:val>
                                            <p:strVal val="#ppt_w"/>
                                          </p:val>
                                        </p:tav>
                                      </p:tavLst>
                                    </p:anim>
                                    <p:anim calcmode="lin" valueType="num">
                                      <p:cBhvr>
                                        <p:cTn id="14" dur="1500" fill="hold"/>
                                        <p:tgtEl>
                                          <p:spTgt spid="20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04"/>
                                        </p:tgtEl>
                                        <p:attrNameLst>
                                          <p:attrName>style.visibility</p:attrName>
                                        </p:attrNameLst>
                                      </p:cBhvr>
                                      <p:to>
                                        <p:strVal val="visible"/>
                                      </p:to>
                                    </p:set>
                                    <p:anim calcmode="lin" valueType="num">
                                      <p:cBhvr>
                                        <p:cTn id="19" dur="1500" fill="hold"/>
                                        <p:tgtEl>
                                          <p:spTgt spid="204"/>
                                        </p:tgtEl>
                                        <p:attrNameLst>
                                          <p:attrName>ppt_w</p:attrName>
                                        </p:attrNameLst>
                                      </p:cBhvr>
                                      <p:tavLst>
                                        <p:tav tm="0">
                                          <p:val>
                                            <p:fltVal val="0"/>
                                          </p:val>
                                        </p:tav>
                                        <p:tav tm="100000">
                                          <p:val>
                                            <p:strVal val="#ppt_w"/>
                                          </p:val>
                                        </p:tav>
                                      </p:tavLst>
                                    </p:anim>
                                    <p:anim calcmode="lin" valueType="num">
                                      <p:cBhvr>
                                        <p:cTn id="20" dur="1500" fill="hold"/>
                                        <p:tgtEl>
                                          <p:spTgt spid="2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2"/>
      <p:bldP build="whole" bldLvl="1" animBg="1" rev="0" advAuto="0" spid="204" grpId="3"/>
      <p:bldP build="whole" bldLvl="1" animBg="1" rev="0" advAuto="0" spid="20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Logistics"/>
          <p:cNvSpPr txBox="1"/>
          <p:nvPr>
            <p:ph type="title"/>
          </p:nvPr>
        </p:nvSpPr>
        <p:spPr>
          <a:prstGeom prst="rect">
            <a:avLst/>
          </a:prstGeom>
        </p:spPr>
        <p:txBody>
          <a:bodyPr/>
          <a:lstStyle/>
          <a:p>
            <a:pPr/>
            <a:r>
              <a:t>Logistics</a:t>
            </a:r>
          </a:p>
        </p:txBody>
      </p:sp>
      <p:sp>
        <p:nvSpPr>
          <p:cNvPr id="209" name="Traversing the supply cha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Traversing the supply chain…</a:t>
            </a:r>
          </a:p>
        </p:txBody>
      </p:sp>
      <p:sp>
        <p:nvSpPr>
          <p:cNvPr id="210" name="Assembly…"/>
          <p:cNvSpPr txBox="1"/>
          <p:nvPr>
            <p:ph type="body" sz="quarter" idx="1"/>
          </p:nvPr>
        </p:nvSpPr>
        <p:spPr>
          <a:xfrm>
            <a:off x="1994601" y="3657428"/>
            <a:ext cx="3766575" cy="4691853"/>
          </a:xfrm>
          <a:prstGeom prst="rect">
            <a:avLst/>
          </a:prstGeom>
        </p:spPr>
        <p:txBody>
          <a:bodyPr/>
          <a:lstStyle/>
          <a:p>
            <a:pPr marL="0" indent="0">
              <a:buSzTx/>
              <a:buNone/>
            </a:pPr>
            <a:r>
              <a:t>Assembly</a:t>
            </a:r>
          </a:p>
          <a:p>
            <a:pPr marL="0" indent="0">
              <a:buSzTx/>
              <a:buNone/>
            </a:pPr>
            <a:r>
              <a:t>Storage</a:t>
            </a:r>
          </a:p>
          <a:p>
            <a:pPr marL="0" indent="0">
              <a:buSzTx/>
              <a:buNone/>
            </a:pPr>
            <a:r>
              <a:t>Shipping</a:t>
            </a:r>
          </a:p>
          <a:p>
            <a:pPr marL="0" indent="0">
              <a:buSzTx/>
              <a:buNone/>
            </a:pPr>
            <a:r>
              <a:t>Tracking</a:t>
            </a:r>
          </a:p>
        </p:txBody>
      </p:sp>
      <p:sp>
        <p:nvSpPr>
          <p:cNvPr id="211" name="Continuous Integration Pipelines…"/>
          <p:cNvSpPr txBox="1"/>
          <p:nvPr/>
        </p:nvSpPr>
        <p:spPr>
          <a:xfrm>
            <a:off x="12983026" y="527610"/>
            <a:ext cx="6744616" cy="39114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a:pPr>
            <a:r>
              <a:t>Continuous Integration Pipelines</a:t>
            </a:r>
          </a:p>
          <a:p>
            <a:pPr algn="l">
              <a:defRPr sz="3600"/>
            </a:pPr>
          </a:p>
          <a:p>
            <a:pPr algn="l">
              <a:defRPr sz="3600"/>
            </a:pPr>
            <a:r>
              <a:t>Jenkins</a:t>
            </a:r>
          </a:p>
          <a:p>
            <a:pPr algn="l">
              <a:defRPr sz="3600"/>
            </a:pPr>
            <a:r>
              <a:t>Argo Workflows</a:t>
            </a:r>
          </a:p>
          <a:p>
            <a:pPr algn="l">
              <a:defRPr sz="3600"/>
            </a:pPr>
            <a:r>
              <a:t>TeamCity</a:t>
            </a:r>
          </a:p>
          <a:p>
            <a:pPr algn="l">
              <a:defRPr sz="3600"/>
            </a:pPr>
            <a:r>
              <a:t>CircleCI</a:t>
            </a:r>
          </a:p>
          <a:p>
            <a:pPr algn="l">
              <a:defRPr sz="3600"/>
            </a:pPr>
            <a:r>
              <a:t>Github Actions</a:t>
            </a:r>
          </a:p>
        </p:txBody>
      </p:sp>
      <p:sp>
        <p:nvSpPr>
          <p:cNvPr id="212" name="Code Repositories…"/>
          <p:cNvSpPr txBox="1"/>
          <p:nvPr/>
        </p:nvSpPr>
        <p:spPr>
          <a:xfrm>
            <a:off x="7786334" y="4727675"/>
            <a:ext cx="3907232" cy="39114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a:pPr>
            <a:r>
              <a:t>Code Repositories</a:t>
            </a:r>
          </a:p>
          <a:p>
            <a:pPr algn="l">
              <a:defRPr sz="3600"/>
            </a:pPr>
          </a:p>
          <a:p>
            <a:pPr algn="l">
              <a:defRPr sz="3600"/>
            </a:pPr>
            <a:r>
              <a:t>Github</a:t>
            </a:r>
          </a:p>
          <a:p>
            <a:pPr algn="l">
              <a:defRPr sz="3600"/>
            </a:pPr>
            <a:r>
              <a:t>Gitlab</a:t>
            </a:r>
          </a:p>
          <a:p>
            <a:pPr algn="l">
              <a:defRPr sz="3600"/>
            </a:pPr>
            <a:r>
              <a:t>BitBucket</a:t>
            </a:r>
          </a:p>
          <a:p>
            <a:pPr algn="l">
              <a:defRPr sz="3600"/>
            </a:pPr>
            <a:r>
              <a:t>Artifactory</a:t>
            </a:r>
          </a:p>
          <a:p>
            <a:pPr algn="l">
              <a:defRPr sz="3600"/>
            </a:pPr>
            <a:r>
              <a:t>Sourceforge</a:t>
            </a:r>
          </a:p>
        </p:txBody>
      </p:sp>
      <p:sp>
        <p:nvSpPr>
          <p:cNvPr id="213" name="Container/SBOM/Signature Registries…"/>
          <p:cNvSpPr txBox="1"/>
          <p:nvPr/>
        </p:nvSpPr>
        <p:spPr>
          <a:xfrm>
            <a:off x="13718723" y="4582604"/>
            <a:ext cx="7861555" cy="3365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a:pPr>
            <a:r>
              <a:t>Container/SBOM/Signature Registries</a:t>
            </a:r>
          </a:p>
          <a:p>
            <a:pPr algn="l">
              <a:defRPr sz="3600"/>
            </a:pPr>
          </a:p>
          <a:p>
            <a:pPr algn="l">
              <a:defRPr sz="3600"/>
            </a:pPr>
            <a:r>
              <a:t>DockerHub</a:t>
            </a:r>
          </a:p>
          <a:p>
            <a:pPr algn="l">
              <a:defRPr sz="3600"/>
            </a:pPr>
            <a:r>
              <a:t>Github Package Registry</a:t>
            </a:r>
          </a:p>
          <a:p>
            <a:pPr algn="l">
              <a:defRPr sz="3600"/>
            </a:pPr>
            <a:r>
              <a:t>Gitlab CR</a:t>
            </a:r>
          </a:p>
          <a:p>
            <a:pPr algn="l">
              <a:defRPr sz="3600"/>
            </a:pPr>
            <a:r>
              <a:t>Google Artifact Registry</a:t>
            </a:r>
          </a:p>
        </p:txBody>
      </p:sp>
      <p:pic>
        <p:nvPicPr>
          <p:cNvPr id="214" name="Line Line" descr="Line Line"/>
          <p:cNvPicPr>
            <a:picLocks noChangeAspect="0"/>
          </p:cNvPicPr>
          <p:nvPr/>
        </p:nvPicPr>
        <p:blipFill>
          <a:blip r:embed="rId3">
            <a:extLst/>
          </a:blip>
          <a:stretch>
            <a:fillRect/>
          </a:stretch>
        </p:blipFill>
        <p:spPr>
          <a:xfrm rot="20832724">
            <a:off x="4959976" y="3113885"/>
            <a:ext cx="7672421" cy="352235"/>
          </a:xfrm>
          <a:prstGeom prst="rect">
            <a:avLst/>
          </a:prstGeom>
        </p:spPr>
      </p:pic>
      <p:pic>
        <p:nvPicPr>
          <p:cNvPr id="216" name="Line Line" descr="Line Line"/>
          <p:cNvPicPr>
            <a:picLocks noChangeAspect="0"/>
          </p:cNvPicPr>
          <p:nvPr/>
        </p:nvPicPr>
        <p:blipFill>
          <a:blip r:embed="rId4">
            <a:extLst/>
          </a:blip>
          <a:stretch>
            <a:fillRect/>
          </a:stretch>
        </p:blipFill>
        <p:spPr>
          <a:xfrm rot="21235029">
            <a:off x="4600200" y="5024442"/>
            <a:ext cx="3164230" cy="352234"/>
          </a:xfrm>
          <a:prstGeom prst="rect">
            <a:avLst/>
          </a:prstGeom>
        </p:spPr>
      </p:pic>
      <p:pic>
        <p:nvPicPr>
          <p:cNvPr id="218" name="Line Line" descr="Line Line"/>
          <p:cNvPicPr>
            <a:picLocks noChangeAspect="0"/>
          </p:cNvPicPr>
          <p:nvPr/>
        </p:nvPicPr>
        <p:blipFill>
          <a:blip r:embed="rId5">
            <a:extLst/>
          </a:blip>
          <a:stretch>
            <a:fillRect/>
          </a:stretch>
        </p:blipFill>
        <p:spPr>
          <a:xfrm rot="21475525">
            <a:off x="4656981" y="5024440"/>
            <a:ext cx="9115567" cy="352235"/>
          </a:xfrm>
          <a:prstGeom prst="rect">
            <a:avLst/>
          </a:prstGeom>
        </p:spPr>
      </p:pic>
      <p:sp>
        <p:nvSpPr>
          <p:cNvPr id="220" name="Amazon ECR…"/>
          <p:cNvSpPr txBox="1"/>
          <p:nvPr/>
        </p:nvSpPr>
        <p:spPr>
          <a:xfrm>
            <a:off x="19309376" y="5696842"/>
            <a:ext cx="2993747" cy="2273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a:pPr>
            <a:r>
              <a:t>Amazon ECR</a:t>
            </a:r>
          </a:p>
          <a:p>
            <a:pPr algn="l">
              <a:defRPr sz="3600"/>
            </a:pPr>
            <a:r>
              <a:t>Azure CR</a:t>
            </a:r>
          </a:p>
          <a:p>
            <a:pPr algn="l">
              <a:defRPr sz="3600"/>
            </a:pPr>
            <a:r>
              <a:t>Harbor CR</a:t>
            </a:r>
          </a:p>
          <a:p>
            <a:pPr algn="l">
              <a:defRPr sz="3600"/>
            </a:pPr>
            <a:r>
              <a:t>Red Hat Quay</a:t>
            </a:r>
          </a:p>
        </p:txBody>
      </p:sp>
      <p:sp>
        <p:nvSpPr>
          <p:cNvPr id="221" name="Continuous Deployment Pipelines…"/>
          <p:cNvSpPr txBox="1"/>
          <p:nvPr/>
        </p:nvSpPr>
        <p:spPr>
          <a:xfrm>
            <a:off x="7285227" y="9197816"/>
            <a:ext cx="7024879" cy="391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3600"/>
            </a:pPr>
            <a:r>
              <a:t>Continuous Deployment Pipelines</a:t>
            </a:r>
          </a:p>
          <a:p>
            <a:pPr>
              <a:defRPr sz="3600"/>
            </a:pPr>
          </a:p>
          <a:p>
            <a:pPr algn="l">
              <a:defRPr sz="3600"/>
            </a:pPr>
            <a:r>
              <a:t>Jenkins</a:t>
            </a:r>
          </a:p>
          <a:p>
            <a:pPr algn="l">
              <a:defRPr sz="3600"/>
            </a:pPr>
            <a:r>
              <a:t>Argo Workflows</a:t>
            </a:r>
          </a:p>
          <a:p>
            <a:pPr algn="l">
              <a:defRPr sz="3600"/>
            </a:pPr>
            <a:r>
              <a:t>AWS CodeDeploy</a:t>
            </a:r>
          </a:p>
          <a:p>
            <a:pPr algn="l">
              <a:defRPr sz="3600"/>
            </a:pPr>
            <a:r>
              <a:t>TeamCity</a:t>
            </a:r>
          </a:p>
          <a:p>
            <a:pPr algn="l">
              <a:defRPr sz="3600"/>
            </a:pPr>
            <a:r>
              <a:t>CircleCI</a:t>
            </a:r>
          </a:p>
        </p:txBody>
      </p:sp>
      <p:sp>
        <p:nvSpPr>
          <p:cNvPr id="222" name="AWS  CodePipeline"/>
          <p:cNvSpPr txBox="1"/>
          <p:nvPr/>
        </p:nvSpPr>
        <p:spPr>
          <a:xfrm>
            <a:off x="16795540" y="1675538"/>
            <a:ext cx="4099714" cy="11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600"/>
            </a:lvl1pPr>
          </a:lstStyle>
          <a:p>
            <a:pPr/>
            <a:r>
              <a:t>AWS  CodePipeline</a:t>
            </a:r>
          </a:p>
        </p:txBody>
      </p:sp>
      <p:pic>
        <p:nvPicPr>
          <p:cNvPr id="223" name="Line Line" descr="Line Line"/>
          <p:cNvPicPr>
            <a:picLocks noChangeAspect="0"/>
          </p:cNvPicPr>
          <p:nvPr/>
        </p:nvPicPr>
        <p:blipFill>
          <a:blip r:embed="rId6">
            <a:extLst/>
          </a:blip>
          <a:stretch>
            <a:fillRect/>
          </a:stretch>
        </p:blipFill>
        <p:spPr>
          <a:xfrm rot="2905959">
            <a:off x="4110725" y="7865557"/>
            <a:ext cx="3739959" cy="352234"/>
          </a:xfrm>
          <a:prstGeom prst="rect">
            <a:avLst/>
          </a:prstGeom>
        </p:spPr>
      </p:pic>
      <p:sp>
        <p:nvSpPr>
          <p:cNvPr id="225" name="Application Visibility…"/>
          <p:cNvSpPr txBox="1"/>
          <p:nvPr/>
        </p:nvSpPr>
        <p:spPr>
          <a:xfrm>
            <a:off x="16539697" y="9197816"/>
            <a:ext cx="4187038" cy="391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3600"/>
            </a:pPr>
            <a:r>
              <a:t>Application Visibility</a:t>
            </a:r>
          </a:p>
          <a:p>
            <a:pPr algn="l">
              <a:defRPr sz="3600"/>
            </a:pPr>
          </a:p>
          <a:p>
            <a:pPr algn="l">
              <a:defRPr sz="3600"/>
            </a:pPr>
            <a:r>
              <a:t>Datadog</a:t>
            </a:r>
          </a:p>
          <a:p>
            <a:pPr algn="l">
              <a:defRPr sz="3600"/>
            </a:pPr>
            <a:r>
              <a:t>Raygun</a:t>
            </a:r>
          </a:p>
          <a:p>
            <a:pPr algn="l">
              <a:defRPr sz="3600"/>
            </a:pPr>
            <a:r>
              <a:t>Dynatrace</a:t>
            </a:r>
          </a:p>
          <a:p>
            <a:pPr algn="l">
              <a:defRPr sz="3600"/>
            </a:pPr>
            <a:r>
              <a:t>AppDynamics</a:t>
            </a:r>
          </a:p>
          <a:p>
            <a:pPr algn="l">
              <a:defRPr sz="3600"/>
            </a:pPr>
            <a:r>
              <a:t>New Relic</a:t>
            </a:r>
          </a:p>
        </p:txBody>
      </p:sp>
      <p:pic>
        <p:nvPicPr>
          <p:cNvPr id="226" name="Line Line" descr="Line Line"/>
          <p:cNvPicPr>
            <a:picLocks noChangeAspect="0"/>
          </p:cNvPicPr>
          <p:nvPr/>
        </p:nvPicPr>
        <p:blipFill>
          <a:blip r:embed="rId7">
            <a:extLst/>
          </a:blip>
          <a:stretch>
            <a:fillRect/>
          </a:stretch>
        </p:blipFill>
        <p:spPr>
          <a:xfrm rot="462233">
            <a:off x="4674581" y="8590466"/>
            <a:ext cx="11834715" cy="35223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14"/>
                                        </p:tgtEl>
                                        <p:attrNameLst>
                                          <p:attrName>style.visibility</p:attrName>
                                        </p:attrNameLst>
                                      </p:cBhvr>
                                      <p:to>
                                        <p:strVal val="visible"/>
                                      </p:to>
                                    </p:set>
                                    <p:anim calcmode="lin" valueType="num">
                                      <p:cBhvr>
                                        <p:cTn id="7" dur="1000" fill="hold"/>
                                        <p:tgtEl>
                                          <p:spTgt spid="214"/>
                                        </p:tgtEl>
                                        <p:attrNameLst>
                                          <p:attrName>ppt_x</p:attrName>
                                        </p:attrNameLst>
                                      </p:cBhvr>
                                      <p:tavLst>
                                        <p:tav tm="0">
                                          <p:val>
                                            <p:strVal val="1+#ppt_w/2"/>
                                          </p:val>
                                        </p:tav>
                                        <p:tav tm="100000">
                                          <p:val>
                                            <p:strVal val="#ppt_x"/>
                                          </p:val>
                                        </p:tav>
                                      </p:tavLst>
                                    </p:anim>
                                    <p:anim calcmode="lin" valueType="num">
                                      <p:cBhvr>
                                        <p:cTn id="8" dur="1000" fill="hold"/>
                                        <p:tgtEl>
                                          <p:spTgt spid="2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lt" backwards="0">
                                    <p:tmAbs val="0"/>
                                  </p:iterate>
                                  <p:childTnLst>
                                    <p:set>
                                      <p:cBhvr>
                                        <p:cTn id="12" fill="hold"/>
                                        <p:tgtEl>
                                          <p:spTgt spid="211"/>
                                        </p:tgtEl>
                                        <p:attrNameLst>
                                          <p:attrName>style.visibility</p:attrName>
                                        </p:attrNameLst>
                                      </p:cBhvr>
                                      <p:to>
                                        <p:strVal val="visible"/>
                                      </p:to>
                                    </p:set>
                                    <p:anim calcmode="lin" valueType="num">
                                      <p:cBhvr>
                                        <p:cTn id="13" dur="1000" fill="hold"/>
                                        <p:tgtEl>
                                          <p:spTgt spid="211"/>
                                        </p:tgtEl>
                                        <p:attrNameLst>
                                          <p:attrName>ppt_x</p:attrName>
                                        </p:attrNameLst>
                                      </p:cBhvr>
                                      <p:tavLst>
                                        <p:tav tm="0">
                                          <p:val>
                                            <p:strVal val="1+#ppt_w/2"/>
                                          </p:val>
                                        </p:tav>
                                        <p:tav tm="100000">
                                          <p:val>
                                            <p:strVal val="#ppt_x"/>
                                          </p:val>
                                        </p:tav>
                                      </p:tavLst>
                                    </p:anim>
                                    <p:anim calcmode="lin" valueType="num">
                                      <p:cBhvr>
                                        <p:cTn id="14" dur="1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lt" backwards="0">
                                    <p:tmAbs val="0"/>
                                  </p:iterate>
                                  <p:childTnLst>
                                    <p:set>
                                      <p:cBhvr>
                                        <p:cTn id="18" fill="hold"/>
                                        <p:tgtEl>
                                          <p:spTgt spid="222"/>
                                        </p:tgtEl>
                                        <p:attrNameLst>
                                          <p:attrName>style.visibility</p:attrName>
                                        </p:attrNameLst>
                                      </p:cBhvr>
                                      <p:to>
                                        <p:strVal val="visible"/>
                                      </p:to>
                                    </p:set>
                                    <p:anim calcmode="lin" valueType="num">
                                      <p:cBhvr>
                                        <p:cTn id="19" dur="1000" fill="hold"/>
                                        <p:tgtEl>
                                          <p:spTgt spid="222"/>
                                        </p:tgtEl>
                                        <p:attrNameLst>
                                          <p:attrName>ppt_x</p:attrName>
                                        </p:attrNameLst>
                                      </p:cBhvr>
                                      <p:tavLst>
                                        <p:tav tm="0">
                                          <p:val>
                                            <p:strVal val="1+#ppt_w/2"/>
                                          </p:val>
                                        </p:tav>
                                        <p:tav tm="100000">
                                          <p:val>
                                            <p:strVal val="#ppt_x"/>
                                          </p:val>
                                        </p:tav>
                                      </p:tavLst>
                                    </p:anim>
                                    <p:anim calcmode="lin" valueType="num">
                                      <p:cBhvr>
                                        <p:cTn id="20" dur="1000" fill="hold"/>
                                        <p:tgtEl>
                                          <p:spTgt spid="2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lt" backwards="0">
                                    <p:tmAbs val="0"/>
                                  </p:iterate>
                                  <p:childTnLst>
                                    <p:set>
                                      <p:cBhvr>
                                        <p:cTn id="24" fill="hold"/>
                                        <p:tgtEl>
                                          <p:spTgt spid="216"/>
                                        </p:tgtEl>
                                        <p:attrNameLst>
                                          <p:attrName>style.visibility</p:attrName>
                                        </p:attrNameLst>
                                      </p:cBhvr>
                                      <p:to>
                                        <p:strVal val="visible"/>
                                      </p:to>
                                    </p:set>
                                    <p:anim calcmode="lin" valueType="num">
                                      <p:cBhvr>
                                        <p:cTn id="25" dur="1000" fill="hold"/>
                                        <p:tgtEl>
                                          <p:spTgt spid="216"/>
                                        </p:tgtEl>
                                        <p:attrNameLst>
                                          <p:attrName>ppt_x</p:attrName>
                                        </p:attrNameLst>
                                      </p:cBhvr>
                                      <p:tavLst>
                                        <p:tav tm="0">
                                          <p:val>
                                            <p:strVal val="1+#ppt_w/2"/>
                                          </p:val>
                                        </p:tav>
                                        <p:tav tm="100000">
                                          <p:val>
                                            <p:strVal val="#ppt_x"/>
                                          </p:val>
                                        </p:tav>
                                      </p:tavLst>
                                    </p:anim>
                                    <p:anim calcmode="lin" valueType="num">
                                      <p:cBhvr>
                                        <p:cTn id="26" dur="1000" fill="hold"/>
                                        <p:tgtEl>
                                          <p:spTgt spid="2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lt" backwards="0">
                                    <p:tmAbs val="0"/>
                                  </p:iterate>
                                  <p:childTnLst>
                                    <p:set>
                                      <p:cBhvr>
                                        <p:cTn id="30" fill="hold"/>
                                        <p:tgtEl>
                                          <p:spTgt spid="212"/>
                                        </p:tgtEl>
                                        <p:attrNameLst>
                                          <p:attrName>style.visibility</p:attrName>
                                        </p:attrNameLst>
                                      </p:cBhvr>
                                      <p:to>
                                        <p:strVal val="visible"/>
                                      </p:to>
                                    </p:set>
                                    <p:anim calcmode="lin" valueType="num">
                                      <p:cBhvr>
                                        <p:cTn id="31" dur="1000" fill="hold"/>
                                        <p:tgtEl>
                                          <p:spTgt spid="212"/>
                                        </p:tgtEl>
                                        <p:attrNameLst>
                                          <p:attrName>ppt_x</p:attrName>
                                        </p:attrNameLst>
                                      </p:cBhvr>
                                      <p:tavLst>
                                        <p:tav tm="0">
                                          <p:val>
                                            <p:strVal val="1+#ppt_w/2"/>
                                          </p:val>
                                        </p:tav>
                                        <p:tav tm="100000">
                                          <p:val>
                                            <p:strVal val="#ppt_x"/>
                                          </p:val>
                                        </p:tav>
                                      </p:tavLst>
                                    </p:anim>
                                    <p:anim calcmode="lin" valueType="num">
                                      <p:cBhvr>
                                        <p:cTn id="32" dur="10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2" presetID="2" grpId="6" fill="hold">
                                  <p:stCondLst>
                                    <p:cond delay="0"/>
                                  </p:stCondLst>
                                  <p:iterate type="lt" backwards="0">
                                    <p:tmAbs val="0"/>
                                  </p:iterate>
                                  <p:childTnLst>
                                    <p:set>
                                      <p:cBhvr>
                                        <p:cTn id="36" fill="hold"/>
                                        <p:tgtEl>
                                          <p:spTgt spid="218"/>
                                        </p:tgtEl>
                                        <p:attrNameLst>
                                          <p:attrName>style.visibility</p:attrName>
                                        </p:attrNameLst>
                                      </p:cBhvr>
                                      <p:to>
                                        <p:strVal val="visible"/>
                                      </p:to>
                                    </p:set>
                                    <p:anim calcmode="lin" valueType="num">
                                      <p:cBhvr>
                                        <p:cTn id="37" dur="1000" fill="hold"/>
                                        <p:tgtEl>
                                          <p:spTgt spid="218"/>
                                        </p:tgtEl>
                                        <p:attrNameLst>
                                          <p:attrName>ppt_x</p:attrName>
                                        </p:attrNameLst>
                                      </p:cBhvr>
                                      <p:tavLst>
                                        <p:tav tm="0">
                                          <p:val>
                                            <p:strVal val="1+#ppt_w/2"/>
                                          </p:val>
                                        </p:tav>
                                        <p:tav tm="100000">
                                          <p:val>
                                            <p:strVal val="#ppt_x"/>
                                          </p:val>
                                        </p:tav>
                                      </p:tavLst>
                                    </p:anim>
                                    <p:anim calcmode="lin" valueType="num">
                                      <p:cBhvr>
                                        <p:cTn id="3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2" presetID="2" grpId="7" fill="hold">
                                  <p:stCondLst>
                                    <p:cond delay="0"/>
                                  </p:stCondLst>
                                  <p:iterate type="lt" backwards="0">
                                    <p:tmAbs val="0"/>
                                  </p:iterate>
                                  <p:childTnLst>
                                    <p:set>
                                      <p:cBhvr>
                                        <p:cTn id="42" fill="hold"/>
                                        <p:tgtEl>
                                          <p:spTgt spid="213"/>
                                        </p:tgtEl>
                                        <p:attrNameLst>
                                          <p:attrName>style.visibility</p:attrName>
                                        </p:attrNameLst>
                                      </p:cBhvr>
                                      <p:to>
                                        <p:strVal val="visible"/>
                                      </p:to>
                                    </p:set>
                                    <p:anim calcmode="lin" valueType="num">
                                      <p:cBhvr>
                                        <p:cTn id="43" dur="1000" fill="hold"/>
                                        <p:tgtEl>
                                          <p:spTgt spid="213"/>
                                        </p:tgtEl>
                                        <p:attrNameLst>
                                          <p:attrName>ppt_x</p:attrName>
                                        </p:attrNameLst>
                                      </p:cBhvr>
                                      <p:tavLst>
                                        <p:tav tm="0">
                                          <p:val>
                                            <p:strVal val="1+#ppt_w/2"/>
                                          </p:val>
                                        </p:tav>
                                        <p:tav tm="100000">
                                          <p:val>
                                            <p:strVal val="#ppt_x"/>
                                          </p:val>
                                        </p:tav>
                                      </p:tavLst>
                                    </p:anim>
                                    <p:anim calcmode="lin" valueType="num">
                                      <p:cBhvr>
                                        <p:cTn id="44" dur="1000" fill="hold"/>
                                        <p:tgtEl>
                                          <p:spTgt spid="2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2" presetID="2" grpId="8" fill="hold">
                                  <p:stCondLst>
                                    <p:cond delay="0"/>
                                  </p:stCondLst>
                                  <p:iterate type="lt" backwards="0">
                                    <p:tmAbs val="0"/>
                                  </p:iterate>
                                  <p:childTnLst>
                                    <p:set>
                                      <p:cBhvr>
                                        <p:cTn id="48" fill="hold"/>
                                        <p:tgtEl>
                                          <p:spTgt spid="220"/>
                                        </p:tgtEl>
                                        <p:attrNameLst>
                                          <p:attrName>style.visibility</p:attrName>
                                        </p:attrNameLst>
                                      </p:cBhvr>
                                      <p:to>
                                        <p:strVal val="visible"/>
                                      </p:to>
                                    </p:set>
                                    <p:anim calcmode="lin" valueType="num">
                                      <p:cBhvr>
                                        <p:cTn id="49" dur="1000" fill="hold"/>
                                        <p:tgtEl>
                                          <p:spTgt spid="220"/>
                                        </p:tgtEl>
                                        <p:attrNameLst>
                                          <p:attrName>ppt_x</p:attrName>
                                        </p:attrNameLst>
                                      </p:cBhvr>
                                      <p:tavLst>
                                        <p:tav tm="0">
                                          <p:val>
                                            <p:strVal val="1+#ppt_w/2"/>
                                          </p:val>
                                        </p:tav>
                                        <p:tav tm="100000">
                                          <p:val>
                                            <p:strVal val="#ppt_x"/>
                                          </p:val>
                                        </p:tav>
                                      </p:tavLst>
                                    </p:anim>
                                    <p:anim calcmode="lin" valueType="num">
                                      <p:cBhvr>
                                        <p:cTn id="50" dur="10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2" presetID="2" grpId="9" fill="hold">
                                  <p:stCondLst>
                                    <p:cond delay="0"/>
                                  </p:stCondLst>
                                  <p:iterate type="lt" backwards="0">
                                    <p:tmAbs val="0"/>
                                  </p:iterate>
                                  <p:childTnLst>
                                    <p:set>
                                      <p:cBhvr>
                                        <p:cTn id="54" fill="hold"/>
                                        <p:tgtEl>
                                          <p:spTgt spid="223"/>
                                        </p:tgtEl>
                                        <p:attrNameLst>
                                          <p:attrName>style.visibility</p:attrName>
                                        </p:attrNameLst>
                                      </p:cBhvr>
                                      <p:to>
                                        <p:strVal val="visible"/>
                                      </p:to>
                                    </p:set>
                                    <p:anim calcmode="lin" valueType="num">
                                      <p:cBhvr>
                                        <p:cTn id="55" dur="1000" fill="hold"/>
                                        <p:tgtEl>
                                          <p:spTgt spid="223"/>
                                        </p:tgtEl>
                                        <p:attrNameLst>
                                          <p:attrName>ppt_x</p:attrName>
                                        </p:attrNameLst>
                                      </p:cBhvr>
                                      <p:tavLst>
                                        <p:tav tm="0">
                                          <p:val>
                                            <p:strVal val="1+#ppt_w/2"/>
                                          </p:val>
                                        </p:tav>
                                        <p:tav tm="100000">
                                          <p:val>
                                            <p:strVal val="#ppt_x"/>
                                          </p:val>
                                        </p:tav>
                                      </p:tavLst>
                                    </p:anim>
                                    <p:anim calcmode="lin" valueType="num">
                                      <p:cBhvr>
                                        <p:cTn id="56"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2" presetID="2" grpId="10" fill="hold">
                                  <p:stCondLst>
                                    <p:cond delay="0"/>
                                  </p:stCondLst>
                                  <p:iterate type="lt" backwards="0">
                                    <p:tmAbs val="0"/>
                                  </p:iterate>
                                  <p:childTnLst>
                                    <p:set>
                                      <p:cBhvr>
                                        <p:cTn id="60" fill="hold"/>
                                        <p:tgtEl>
                                          <p:spTgt spid="221"/>
                                        </p:tgtEl>
                                        <p:attrNameLst>
                                          <p:attrName>style.visibility</p:attrName>
                                        </p:attrNameLst>
                                      </p:cBhvr>
                                      <p:to>
                                        <p:strVal val="visible"/>
                                      </p:to>
                                    </p:set>
                                    <p:anim calcmode="lin" valueType="num">
                                      <p:cBhvr>
                                        <p:cTn id="61" dur="1000" fill="hold"/>
                                        <p:tgtEl>
                                          <p:spTgt spid="221"/>
                                        </p:tgtEl>
                                        <p:attrNameLst>
                                          <p:attrName>ppt_x</p:attrName>
                                        </p:attrNameLst>
                                      </p:cBhvr>
                                      <p:tavLst>
                                        <p:tav tm="0">
                                          <p:val>
                                            <p:strVal val="1+#ppt_w/2"/>
                                          </p:val>
                                        </p:tav>
                                        <p:tav tm="100000">
                                          <p:val>
                                            <p:strVal val="#ppt_x"/>
                                          </p:val>
                                        </p:tav>
                                      </p:tavLst>
                                    </p:anim>
                                    <p:anim calcmode="lin" valueType="num">
                                      <p:cBhvr>
                                        <p:cTn id="62"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2" presetID="2" grpId="11" fill="hold">
                                  <p:stCondLst>
                                    <p:cond delay="0"/>
                                  </p:stCondLst>
                                  <p:iterate type="lt" backwards="0">
                                    <p:tmAbs val="0"/>
                                  </p:iterate>
                                  <p:childTnLst>
                                    <p:set>
                                      <p:cBhvr>
                                        <p:cTn id="66" fill="hold"/>
                                        <p:tgtEl>
                                          <p:spTgt spid="226"/>
                                        </p:tgtEl>
                                        <p:attrNameLst>
                                          <p:attrName>style.visibility</p:attrName>
                                        </p:attrNameLst>
                                      </p:cBhvr>
                                      <p:to>
                                        <p:strVal val="visible"/>
                                      </p:to>
                                    </p:set>
                                    <p:anim calcmode="lin" valueType="num">
                                      <p:cBhvr>
                                        <p:cTn id="67" dur="1000" fill="hold"/>
                                        <p:tgtEl>
                                          <p:spTgt spid="226"/>
                                        </p:tgtEl>
                                        <p:attrNameLst>
                                          <p:attrName>ppt_x</p:attrName>
                                        </p:attrNameLst>
                                      </p:cBhvr>
                                      <p:tavLst>
                                        <p:tav tm="0">
                                          <p:val>
                                            <p:strVal val="1+#ppt_w/2"/>
                                          </p:val>
                                        </p:tav>
                                        <p:tav tm="100000">
                                          <p:val>
                                            <p:strVal val="#ppt_x"/>
                                          </p:val>
                                        </p:tav>
                                      </p:tavLst>
                                    </p:anim>
                                    <p:anim calcmode="lin" valueType="num">
                                      <p:cBhvr>
                                        <p:cTn id="68" dur="10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2" presetID="2" grpId="12" fill="hold">
                                  <p:stCondLst>
                                    <p:cond delay="0"/>
                                  </p:stCondLst>
                                  <p:iterate type="lt" backwards="0">
                                    <p:tmAbs val="0"/>
                                  </p:iterate>
                                  <p:childTnLst>
                                    <p:set>
                                      <p:cBhvr>
                                        <p:cTn id="72" fill="hold"/>
                                        <p:tgtEl>
                                          <p:spTgt spid="225"/>
                                        </p:tgtEl>
                                        <p:attrNameLst>
                                          <p:attrName>style.visibility</p:attrName>
                                        </p:attrNameLst>
                                      </p:cBhvr>
                                      <p:to>
                                        <p:strVal val="visible"/>
                                      </p:to>
                                    </p:set>
                                    <p:anim calcmode="lin" valueType="num">
                                      <p:cBhvr>
                                        <p:cTn id="73" dur="1000" fill="hold"/>
                                        <p:tgtEl>
                                          <p:spTgt spid="225"/>
                                        </p:tgtEl>
                                        <p:attrNameLst>
                                          <p:attrName>ppt_x</p:attrName>
                                        </p:attrNameLst>
                                      </p:cBhvr>
                                      <p:tavLst>
                                        <p:tav tm="0">
                                          <p:val>
                                            <p:strVal val="1+#ppt_w/2"/>
                                          </p:val>
                                        </p:tav>
                                        <p:tav tm="100000">
                                          <p:val>
                                            <p:strVal val="#ppt_x"/>
                                          </p:val>
                                        </p:tav>
                                      </p:tavLst>
                                    </p:anim>
                                    <p:anim calcmode="lin" valueType="num">
                                      <p:cBhvr>
                                        <p:cTn id="74" dur="1000" fill="hold"/>
                                        <p:tgtEl>
                                          <p:spTgt spid="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0"/>
      <p:bldP build="whole" bldLvl="1" animBg="1" rev="0" advAuto="0" spid="225" grpId="12"/>
      <p:bldP build="whole" bldLvl="1" animBg="1" rev="0" advAuto="0" spid="220" grpId="8"/>
      <p:bldP build="whole" bldLvl="1" animBg="1" rev="0" advAuto="0" spid="218" grpId="6"/>
      <p:bldP build="whole" bldLvl="1" animBg="1" rev="0" advAuto="0" spid="226" grpId="11"/>
      <p:bldP build="whole" bldLvl="1" animBg="1" rev="0" advAuto="0" spid="212" grpId="5"/>
      <p:bldP build="whole" bldLvl="1" animBg="1" rev="0" advAuto="0" spid="211" grpId="2"/>
      <p:bldP build="whole" bldLvl="1" animBg="1" rev="0" advAuto="0" spid="216" grpId="4"/>
      <p:bldP build="whole" bldLvl="1" animBg="1" rev="0" advAuto="0" spid="222" grpId="3"/>
      <p:bldP build="whole" bldLvl="1" animBg="1" rev="0" advAuto="0" spid="214" grpId="1"/>
      <p:bldP build="whole" bldLvl="1" animBg="1" rev="0" advAuto="0" spid="213" grpId="7"/>
      <p:bldP build="whole" bldLvl="1" animBg="1" rev="0" advAuto="0" spid="223" grpId="9"/>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31" name="emblem_ogp_001.png" descr="emblem_ogp_001.png"/>
          <p:cNvPicPr>
            <a:picLocks noChangeAspect="1"/>
          </p:cNvPicPr>
          <p:nvPr/>
        </p:nvPicPr>
        <p:blipFill>
          <a:blip r:embed="rId3">
            <a:extLst/>
          </a:blip>
          <a:stretch>
            <a:fillRect/>
          </a:stretch>
        </p:blipFill>
        <p:spPr>
          <a:xfrm>
            <a:off x="-901032" y="7109962"/>
            <a:ext cx="10419206" cy="5470084"/>
          </a:xfrm>
          <a:prstGeom prst="rect">
            <a:avLst/>
          </a:prstGeom>
          <a:ln w="12700">
            <a:miter lim="400000"/>
          </a:ln>
        </p:spPr>
      </p:pic>
      <p:pic>
        <p:nvPicPr>
          <p:cNvPr id="232" name="loser-failure-success-winning-businessmen-composition-with-discouraged-man-broken-egg-shellvector-illustration_1284-63222.jpeg" descr="loser-failure-success-winning-businessmen-composition-with-discouraged-man-broken-egg-shellvector-illustration_1284-63222.jpeg"/>
          <p:cNvPicPr>
            <a:picLocks noChangeAspect="1"/>
          </p:cNvPicPr>
          <p:nvPr/>
        </p:nvPicPr>
        <p:blipFill>
          <a:blip r:embed="rId4">
            <a:extLst/>
          </a:blip>
          <a:stretch>
            <a:fillRect/>
          </a:stretch>
        </p:blipFill>
        <p:spPr>
          <a:xfrm>
            <a:off x="5120040" y="-565118"/>
            <a:ext cx="5643426" cy="5643426"/>
          </a:xfrm>
          <a:prstGeom prst="rect">
            <a:avLst/>
          </a:prstGeom>
          <a:ln w="12700">
            <a:miter lim="400000"/>
          </a:ln>
        </p:spPr>
      </p:pic>
      <p:sp>
        <p:nvSpPr>
          <p:cNvPr id="233" name="Failure"/>
          <p:cNvSpPr txBox="1"/>
          <p:nvPr>
            <p:ph type="title"/>
          </p:nvPr>
        </p:nvSpPr>
        <p:spPr>
          <a:prstGeom prst="rect">
            <a:avLst/>
          </a:prstGeom>
        </p:spPr>
        <p:txBody>
          <a:bodyPr/>
          <a:lstStyle>
            <a:lvl1pPr>
              <a:defRPr>
                <a:solidFill>
                  <a:srgbClr val="000000"/>
                </a:solidFill>
              </a:defRPr>
            </a:lvl1pPr>
          </a:lstStyle>
          <a:p>
            <a:pPr/>
            <a:r>
              <a:t>Failure</a:t>
            </a:r>
          </a:p>
        </p:txBody>
      </p:sp>
      <p:sp>
        <p:nvSpPr>
          <p:cNvPr id="234" name="Kaizen…"/>
          <p:cNvSpPr txBox="1"/>
          <p:nvPr>
            <p:ph type="body" sz="quarter" idx="1"/>
          </p:nvPr>
        </p:nvSpPr>
        <p:spPr>
          <a:xfrm>
            <a:off x="793523" y="5980824"/>
            <a:ext cx="7848509" cy="4791372"/>
          </a:xfrm>
          <a:prstGeom prst="rect">
            <a:avLst/>
          </a:prstGeom>
        </p:spPr>
        <p:txBody>
          <a:bodyPr/>
          <a:lstStyle/>
          <a:p>
            <a:pPr marL="0" indent="0">
              <a:buSzTx/>
              <a:buNone/>
              <a:defRPr>
                <a:solidFill>
                  <a:srgbClr val="000000"/>
                </a:solidFill>
              </a:defRPr>
            </a:pPr>
            <a:r>
              <a:t>Kaizen</a:t>
            </a:r>
          </a:p>
          <a:p>
            <a:pPr marL="0" indent="0">
              <a:buSzTx/>
              <a:buNone/>
              <a:defRPr>
                <a:solidFill>
                  <a:srgbClr val="000000"/>
                </a:solidFill>
              </a:defRPr>
            </a:pPr>
            <a:r>
              <a:t>“Continuous Improvement”</a:t>
            </a:r>
          </a:p>
        </p:txBody>
      </p:sp>
      <p:pic>
        <p:nvPicPr>
          <p:cNvPr id="235" name="DALL·E 2022-12-21 10.50.07 - digital art of a muppet having a eureka moment.png" descr="DALL·E 2022-12-21 10.50.07 - digital art of a muppet having a eureka moment.png"/>
          <p:cNvPicPr>
            <a:picLocks noChangeAspect="1"/>
          </p:cNvPicPr>
          <p:nvPr/>
        </p:nvPicPr>
        <p:blipFill>
          <a:blip r:embed="rId5">
            <a:extLst/>
          </a:blip>
          <a:srcRect l="0" t="0" r="0" b="0"/>
          <a:stretch>
            <a:fillRect/>
          </a:stretch>
        </p:blipFill>
        <p:spPr>
          <a:xfrm>
            <a:off x="17174598" y="7503441"/>
            <a:ext cx="4682977" cy="4682977"/>
          </a:xfrm>
          <a:prstGeom prst="rect">
            <a:avLst/>
          </a:prstGeom>
          <a:ln w="12700">
            <a:miter lim="400000"/>
          </a:ln>
        </p:spPr>
      </p:pic>
      <p:sp>
        <p:nvSpPr>
          <p:cNvPr id="236" name="Image by macrovector on Freepik"/>
          <p:cNvSpPr txBox="1"/>
          <p:nvPr/>
        </p:nvSpPr>
        <p:spPr>
          <a:xfrm>
            <a:off x="7194096" y="3771700"/>
            <a:ext cx="2019809" cy="250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solidFill>
                  <a:srgbClr val="000000"/>
                </a:solidFill>
              </a:defRPr>
            </a:lvl1pPr>
          </a:lstStyle>
          <a:p>
            <a:pPr/>
            <a:r>
              <a:t>Image by macrovector on Freepik</a:t>
            </a:r>
          </a:p>
        </p:txBody>
      </p:sp>
      <p:sp>
        <p:nvSpPr>
          <p:cNvPr id="237" name="Image by Dall-E"/>
          <p:cNvSpPr txBox="1"/>
          <p:nvPr/>
        </p:nvSpPr>
        <p:spPr>
          <a:xfrm>
            <a:off x="20858506" y="7585638"/>
            <a:ext cx="1015239" cy="250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solidFill>
                  <a:srgbClr val="000000"/>
                </a:solidFill>
              </a:defRPr>
            </a:lvl1pPr>
          </a:lstStyle>
          <a:p>
            <a:pPr/>
            <a:r>
              <a:t>Image by Dall-E</a:t>
            </a:r>
          </a:p>
        </p:txBody>
      </p:sp>
      <p:sp>
        <p:nvSpPr>
          <p:cNvPr id="238"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
        <p:nvSpPr>
          <p:cNvPr id="239" name="Best way to learn?"/>
          <p:cNvSpPr txBox="1"/>
          <p:nvPr/>
        </p:nvSpPr>
        <p:spPr>
          <a:xfrm>
            <a:off x="8697148" y="4519595"/>
            <a:ext cx="518251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Best way to learn?</a:t>
            </a:r>
          </a:p>
        </p:txBody>
      </p:sp>
      <p:sp>
        <p:nvSpPr>
          <p:cNvPr id="240" name="Agile"/>
          <p:cNvSpPr txBox="1"/>
          <p:nvPr/>
        </p:nvSpPr>
        <p:spPr>
          <a:xfrm>
            <a:off x="9140037" y="6065487"/>
            <a:ext cx="14572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000000"/>
                </a:solidFill>
              </a:defRPr>
            </a:lvl1pPr>
          </a:lstStyle>
          <a:p>
            <a:pPr/>
            <a:r>
              <a:t>Agile</a:t>
            </a:r>
          </a:p>
        </p:txBody>
      </p:sp>
      <p:pic>
        <p:nvPicPr>
          <p:cNvPr id="241" name="feedbackloop-1280x720.jpg" descr="feedbackloop-1280x720.jpg"/>
          <p:cNvPicPr>
            <a:picLocks noChangeAspect="1"/>
          </p:cNvPicPr>
          <p:nvPr/>
        </p:nvPicPr>
        <p:blipFill>
          <a:blip r:embed="rId6">
            <a:extLst/>
          </a:blip>
          <a:stretch>
            <a:fillRect/>
          </a:stretch>
        </p:blipFill>
        <p:spPr>
          <a:xfrm>
            <a:off x="8517203" y="8016179"/>
            <a:ext cx="6502484" cy="3657648"/>
          </a:xfrm>
          <a:prstGeom prst="rect">
            <a:avLst/>
          </a:prstGeom>
          <a:ln w="12700">
            <a:miter lim="400000"/>
          </a:ln>
        </p:spPr>
      </p:pic>
      <p:sp>
        <p:nvSpPr>
          <p:cNvPr id="242" name="Text"/>
          <p:cNvSpPr txBox="1"/>
          <p:nvPr/>
        </p:nvSpPr>
        <p:spPr>
          <a:xfrm>
            <a:off x="11982500" y="6754317"/>
            <a:ext cx="673000" cy="461366"/>
          </a:xfrm>
          <a:prstGeom prst="rect">
            <a:avLst/>
          </a:prstGeom>
          <a:ln w="12700">
            <a:miter lim="400000"/>
          </a:ln>
        </p:spPr>
        <p:txBody>
          <a:bodyPr wrap="none" lIns="50800" tIns="50800" rIns="50800" bIns="50800" anchor="ctr">
            <a:spAutoFit/>
          </a:bodyPr>
          <a:lstStyle/>
          <a:p>
            <a:pPr/>
          </a:p>
        </p:txBody>
      </p:sp>
      <p:sp>
        <p:nvSpPr>
          <p:cNvPr id="243" name="The “Eureka Moment”"/>
          <p:cNvSpPr txBox="1"/>
          <p:nvPr/>
        </p:nvSpPr>
        <p:spPr>
          <a:xfrm>
            <a:off x="16454901" y="6065487"/>
            <a:ext cx="612251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The “Eureka Moment”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2500" fill="hold"/>
                                        <p:tgtEl>
                                          <p:spTgt spid="234"/>
                                        </p:tgtEl>
                                        <p:attrNameLst>
                                          <p:attrName>ppt_w</p:attrName>
                                        </p:attrNameLst>
                                      </p:cBhvr>
                                      <p:tavLst>
                                        <p:tav tm="0">
                                          <p:val>
                                            <p:fltVal val="0"/>
                                          </p:val>
                                        </p:tav>
                                        <p:tav tm="100000">
                                          <p:val>
                                            <p:strVal val="#ppt_w"/>
                                          </p:val>
                                        </p:tav>
                                      </p:tavLst>
                                    </p:anim>
                                    <p:anim calcmode="lin" valueType="num">
                                      <p:cBhvr>
                                        <p:cTn id="8" dur="250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31"/>
                                        </p:tgtEl>
                                        <p:attrNameLst>
                                          <p:attrName>style.visibility</p:attrName>
                                        </p:attrNameLst>
                                      </p:cBhvr>
                                      <p:to>
                                        <p:strVal val="visible"/>
                                      </p:to>
                                    </p:set>
                                    <p:anim calcmode="lin" valueType="num">
                                      <p:cBhvr>
                                        <p:cTn id="13" dur="2500" fill="hold"/>
                                        <p:tgtEl>
                                          <p:spTgt spid="231"/>
                                        </p:tgtEl>
                                        <p:attrNameLst>
                                          <p:attrName>ppt_w</p:attrName>
                                        </p:attrNameLst>
                                      </p:cBhvr>
                                      <p:tavLst>
                                        <p:tav tm="0">
                                          <p:val>
                                            <p:fltVal val="0"/>
                                          </p:val>
                                        </p:tav>
                                        <p:tav tm="100000">
                                          <p:val>
                                            <p:strVal val="#ppt_w"/>
                                          </p:val>
                                        </p:tav>
                                      </p:tavLst>
                                    </p:anim>
                                    <p:anim calcmode="lin" valueType="num">
                                      <p:cBhvr>
                                        <p:cTn id="14" dur="2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40"/>
                                        </p:tgtEl>
                                        <p:attrNameLst>
                                          <p:attrName>style.visibility</p:attrName>
                                        </p:attrNameLst>
                                      </p:cBhvr>
                                      <p:to>
                                        <p:strVal val="visible"/>
                                      </p:to>
                                    </p:set>
                                    <p:anim calcmode="lin" valueType="num">
                                      <p:cBhvr>
                                        <p:cTn id="19" dur="2500" fill="hold"/>
                                        <p:tgtEl>
                                          <p:spTgt spid="240"/>
                                        </p:tgtEl>
                                        <p:attrNameLst>
                                          <p:attrName>ppt_w</p:attrName>
                                        </p:attrNameLst>
                                      </p:cBhvr>
                                      <p:tavLst>
                                        <p:tav tm="0">
                                          <p:val>
                                            <p:fltVal val="0"/>
                                          </p:val>
                                        </p:tav>
                                        <p:tav tm="100000">
                                          <p:val>
                                            <p:strVal val="#ppt_w"/>
                                          </p:val>
                                        </p:tav>
                                      </p:tavLst>
                                    </p:anim>
                                    <p:anim calcmode="lin" valueType="num">
                                      <p:cBhvr>
                                        <p:cTn id="20" dur="2500" fill="hold"/>
                                        <p:tgtEl>
                                          <p:spTgt spid="24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41"/>
                                        </p:tgtEl>
                                        <p:attrNameLst>
                                          <p:attrName>style.visibility</p:attrName>
                                        </p:attrNameLst>
                                      </p:cBhvr>
                                      <p:to>
                                        <p:strVal val="visible"/>
                                      </p:to>
                                    </p:set>
                                    <p:anim calcmode="lin" valueType="num">
                                      <p:cBhvr>
                                        <p:cTn id="25" dur="2500" fill="hold"/>
                                        <p:tgtEl>
                                          <p:spTgt spid="241"/>
                                        </p:tgtEl>
                                        <p:attrNameLst>
                                          <p:attrName>ppt_w</p:attrName>
                                        </p:attrNameLst>
                                      </p:cBhvr>
                                      <p:tavLst>
                                        <p:tav tm="0">
                                          <p:val>
                                            <p:fltVal val="0"/>
                                          </p:val>
                                        </p:tav>
                                        <p:tav tm="100000">
                                          <p:val>
                                            <p:strVal val="#ppt_w"/>
                                          </p:val>
                                        </p:tav>
                                      </p:tavLst>
                                    </p:anim>
                                    <p:anim calcmode="lin" valueType="num">
                                      <p:cBhvr>
                                        <p:cTn id="26" dur="2500" fill="hold"/>
                                        <p:tgtEl>
                                          <p:spTgt spid="241"/>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43"/>
                                        </p:tgtEl>
                                        <p:attrNameLst>
                                          <p:attrName>style.visibility</p:attrName>
                                        </p:attrNameLst>
                                      </p:cBhvr>
                                      <p:to>
                                        <p:strVal val="visible"/>
                                      </p:to>
                                    </p:set>
                                    <p:anim calcmode="lin" valueType="num">
                                      <p:cBhvr>
                                        <p:cTn id="31" dur="2500" fill="hold"/>
                                        <p:tgtEl>
                                          <p:spTgt spid="243"/>
                                        </p:tgtEl>
                                        <p:attrNameLst>
                                          <p:attrName>ppt_w</p:attrName>
                                        </p:attrNameLst>
                                      </p:cBhvr>
                                      <p:tavLst>
                                        <p:tav tm="0">
                                          <p:val>
                                            <p:fltVal val="0"/>
                                          </p:val>
                                        </p:tav>
                                        <p:tav tm="100000">
                                          <p:val>
                                            <p:strVal val="#ppt_w"/>
                                          </p:val>
                                        </p:tav>
                                      </p:tavLst>
                                    </p:anim>
                                    <p:anim calcmode="lin" valueType="num">
                                      <p:cBhvr>
                                        <p:cTn id="32" dur="2500" fill="hold"/>
                                        <p:tgtEl>
                                          <p:spTgt spid="24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35"/>
                                        </p:tgtEl>
                                        <p:attrNameLst>
                                          <p:attrName>style.visibility</p:attrName>
                                        </p:attrNameLst>
                                      </p:cBhvr>
                                      <p:to>
                                        <p:strVal val="visible"/>
                                      </p:to>
                                    </p:set>
                                    <p:anim calcmode="lin" valueType="num">
                                      <p:cBhvr>
                                        <p:cTn id="37" dur="2500" fill="hold"/>
                                        <p:tgtEl>
                                          <p:spTgt spid="235"/>
                                        </p:tgtEl>
                                        <p:attrNameLst>
                                          <p:attrName>ppt_w</p:attrName>
                                        </p:attrNameLst>
                                      </p:cBhvr>
                                      <p:tavLst>
                                        <p:tav tm="0">
                                          <p:val>
                                            <p:fltVal val="0"/>
                                          </p:val>
                                        </p:tav>
                                        <p:tav tm="100000">
                                          <p:val>
                                            <p:strVal val="#ppt_w"/>
                                          </p:val>
                                        </p:tav>
                                      </p:tavLst>
                                    </p:anim>
                                    <p:anim calcmode="lin" valueType="num">
                                      <p:cBhvr>
                                        <p:cTn id="38" dur="2500" fill="hold"/>
                                        <p:tgtEl>
                                          <p:spTgt spid="235"/>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237"/>
                                        </p:tgtEl>
                                        <p:attrNameLst>
                                          <p:attrName>style.visibility</p:attrName>
                                        </p:attrNameLst>
                                      </p:cBhvr>
                                      <p:to>
                                        <p:strVal val="visible"/>
                                      </p:to>
                                    </p:set>
                                    <p:anim calcmode="lin" valueType="num">
                                      <p:cBhvr>
                                        <p:cTn id="43" dur="2500" fill="hold"/>
                                        <p:tgtEl>
                                          <p:spTgt spid="237"/>
                                        </p:tgtEl>
                                        <p:attrNameLst>
                                          <p:attrName>ppt_w</p:attrName>
                                        </p:attrNameLst>
                                      </p:cBhvr>
                                      <p:tavLst>
                                        <p:tav tm="0">
                                          <p:val>
                                            <p:fltVal val="0"/>
                                          </p:val>
                                        </p:tav>
                                        <p:tav tm="100000">
                                          <p:val>
                                            <p:strVal val="#ppt_w"/>
                                          </p:val>
                                        </p:tav>
                                      </p:tavLst>
                                    </p:anim>
                                    <p:anim calcmode="lin" valueType="num">
                                      <p:cBhvr>
                                        <p:cTn id="44" dur="2500" fill="hold"/>
                                        <p:tgtEl>
                                          <p:spTgt spid="2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5"/>
      <p:bldP build="whole" bldLvl="1" animBg="1" rev="0" advAuto="0" spid="237" grpId="7"/>
      <p:bldP build="whole" bldLvl="1" animBg="1" rev="0" advAuto="0" spid="234" grpId="1"/>
      <p:bldP build="whole" bldLvl="1" animBg="1" rev="0" advAuto="0" spid="241" grpId="4"/>
      <p:bldP build="whole" bldLvl="1" animBg="1" rev="0" advAuto="0" spid="240" grpId="3"/>
      <p:bldP build="whole" bldLvl="1" animBg="1" rev="0" advAuto="0" spid="231" grpId="2"/>
      <p:bldP build="whole" bldLvl="1" animBg="1" rev="0" advAuto="0" spid="235" grpId="6"/>
    </p:bldLst>
  </p:timing>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